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62" r:id="rId3"/>
    <p:sldId id="266" r:id="rId4"/>
    <p:sldId id="260" r:id="rId5"/>
    <p:sldId id="264" r:id="rId6"/>
    <p:sldId id="257" r:id="rId7"/>
    <p:sldId id="258" r:id="rId8"/>
    <p:sldId id="259"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6" d="100"/>
          <a:sy n="66" d="100"/>
        </p:scale>
        <p:origin x="-2292" y="-90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vmlDrawing" Target="../drawings/vmlDrawing1.v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8993065-30DE-49F0-9824-E9F39504A970}" type="datetimeFigureOut">
              <a:rPr lang="en-US" smtClean="0"/>
              <a:pPr/>
              <a:t>9/5/2013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25477D-8AE9-4CA9-A685-0F285ECE455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993065-30DE-49F0-9824-E9F39504A970}" type="datetimeFigureOut">
              <a:rPr lang="en-US" smtClean="0"/>
              <a:pPr/>
              <a:t>9/5/2013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25477D-8AE9-4CA9-A685-0F285ECE455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993065-30DE-49F0-9824-E9F39504A970}" type="datetimeFigureOut">
              <a:rPr lang="en-US" smtClean="0"/>
              <a:pPr/>
              <a:t>9/5/2013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25477D-8AE9-4CA9-A685-0F285ECE455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993065-30DE-49F0-9824-E9F39504A970}" type="datetimeFigureOut">
              <a:rPr lang="en-US" smtClean="0"/>
              <a:pPr/>
              <a:t>9/5/2013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25477D-8AE9-4CA9-A685-0F285ECE4554}" type="slidenum">
              <a:rPr lang="en-US" smtClean="0"/>
              <a:pPr/>
              <a:t>‹#›</a:t>
            </a:fld>
            <a:endParaRPr lang="en-US"/>
          </a:p>
        </p:txBody>
      </p:sp>
      <p:graphicFrame>
        <p:nvGraphicFramePr>
          <p:cNvPr id="4098" name="Object 2"/>
          <p:cNvGraphicFramePr>
            <a:graphicFrameLocks noChangeAspect="1"/>
          </p:cNvGraphicFramePr>
          <p:nvPr/>
        </p:nvGraphicFramePr>
        <p:xfrm>
          <a:off x="76200" y="228600"/>
          <a:ext cx="1143000" cy="1143000"/>
        </p:xfrm>
        <a:graphic>
          <a:graphicData uri="http://schemas.openxmlformats.org/presentationml/2006/ole">
            <p:oleObj spid="_x0000_s4098" name="Bitmap Image" r:id="rId3" imgW="2076740" imgH="2038095" progId="PBrush">
              <p:embed/>
            </p:oleObj>
          </a:graphicData>
        </a:graphic>
      </p:graphicFrame>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993065-30DE-49F0-9824-E9F39504A970}" type="datetimeFigureOut">
              <a:rPr lang="en-US" smtClean="0"/>
              <a:pPr/>
              <a:t>9/5/2013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25477D-8AE9-4CA9-A685-0F285ECE455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8993065-30DE-49F0-9824-E9F39504A970}" type="datetimeFigureOut">
              <a:rPr lang="en-US" smtClean="0"/>
              <a:pPr/>
              <a:t>9/5/2013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25477D-8AE9-4CA9-A685-0F285ECE455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8993065-30DE-49F0-9824-E9F39504A970}" type="datetimeFigureOut">
              <a:rPr lang="en-US" smtClean="0"/>
              <a:pPr/>
              <a:t>9/5/2013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025477D-8AE9-4CA9-A685-0F285ECE455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8993065-30DE-49F0-9824-E9F39504A970}" type="datetimeFigureOut">
              <a:rPr lang="en-US" smtClean="0"/>
              <a:pPr/>
              <a:t>9/5/2013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025477D-8AE9-4CA9-A685-0F285ECE455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993065-30DE-49F0-9824-E9F39504A970}" type="datetimeFigureOut">
              <a:rPr lang="en-US" smtClean="0"/>
              <a:pPr/>
              <a:t>9/5/2013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025477D-8AE9-4CA9-A685-0F285ECE455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993065-30DE-49F0-9824-E9F39504A970}" type="datetimeFigureOut">
              <a:rPr lang="en-US" smtClean="0"/>
              <a:pPr/>
              <a:t>9/5/2013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25477D-8AE9-4CA9-A685-0F285ECE455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993065-30DE-49F0-9824-E9F39504A970}" type="datetimeFigureOut">
              <a:rPr lang="en-US" smtClean="0"/>
              <a:pPr/>
              <a:t>9/5/2013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25477D-8AE9-4CA9-A685-0F285ECE455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993065-30DE-49F0-9824-E9F39504A970}" type="datetimeFigureOut">
              <a:rPr lang="en-US" smtClean="0"/>
              <a:pPr/>
              <a:t>9/5/2013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25477D-8AE9-4CA9-A685-0F285ECE455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xml"/><Relationship Id="rId1" Type="http://schemas.openxmlformats.org/officeDocument/2006/relationships/vmlDrawing" Target="../drawings/vmlDrawing2.v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hyperlink" Target="http://library.municode.com/index.aspx?clientId=11576"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hyperlink" Target="mailto:elundin@cityofslidell.or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67000"/>
            <a:ext cx="7772400" cy="2300909"/>
          </a:xfrm>
        </p:spPr>
        <p:txBody>
          <a:bodyPr/>
          <a:lstStyle/>
          <a:p>
            <a:r>
              <a:rPr lang="en-US" dirty="0" smtClean="0"/>
              <a:t>Rebuild 227 Cousins:</a:t>
            </a:r>
            <a:endParaRPr lang="en-US" dirty="0"/>
          </a:p>
        </p:txBody>
      </p:sp>
      <p:sp>
        <p:nvSpPr>
          <p:cNvPr id="3" name="Subtitle 2"/>
          <p:cNvSpPr>
            <a:spLocks noGrp="1"/>
          </p:cNvSpPr>
          <p:nvPr>
            <p:ph type="subTitle" idx="1"/>
          </p:nvPr>
        </p:nvSpPr>
        <p:spPr>
          <a:xfrm>
            <a:off x="1295400" y="4724400"/>
            <a:ext cx="6400800" cy="1066800"/>
          </a:xfrm>
        </p:spPr>
        <p:txBody>
          <a:bodyPr/>
          <a:lstStyle/>
          <a:p>
            <a:r>
              <a:rPr lang="en-US" dirty="0" smtClean="0">
                <a:solidFill>
                  <a:schemeClr val="tx1"/>
                </a:solidFill>
              </a:rPr>
              <a:t>Historic Preservation Design Committee Review</a:t>
            </a:r>
            <a:endParaRPr lang="en-US" dirty="0">
              <a:solidFill>
                <a:schemeClr val="tx1"/>
              </a:solidFill>
            </a:endParaRPr>
          </a:p>
        </p:txBody>
      </p:sp>
      <p:graphicFrame>
        <p:nvGraphicFramePr>
          <p:cNvPr id="5122" name="Object 2"/>
          <p:cNvGraphicFramePr>
            <a:graphicFrameLocks noChangeAspect="1"/>
          </p:cNvGraphicFramePr>
          <p:nvPr/>
        </p:nvGraphicFramePr>
        <p:xfrm>
          <a:off x="3504281" y="383757"/>
          <a:ext cx="2095500" cy="2095500"/>
        </p:xfrm>
        <a:graphic>
          <a:graphicData uri="http://schemas.openxmlformats.org/presentationml/2006/ole">
            <p:oleObj spid="_x0000_s5122" name="Bitmap Image" r:id="rId3" imgW="2076740" imgH="2038095" progId="PBrush">
              <p:embed/>
            </p:oleObj>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 and Concept</a:t>
            </a:r>
            <a:endParaRPr lang="en-US" dirty="0"/>
          </a:p>
        </p:txBody>
      </p:sp>
      <p:sp>
        <p:nvSpPr>
          <p:cNvPr id="3" name="Content Placeholder 2"/>
          <p:cNvSpPr>
            <a:spLocks noGrp="1"/>
          </p:cNvSpPr>
          <p:nvPr>
            <p:ph idx="1"/>
          </p:nvPr>
        </p:nvSpPr>
        <p:spPr/>
        <p:txBody>
          <a:bodyPr/>
          <a:lstStyle/>
          <a:p>
            <a:r>
              <a:rPr lang="en-US" dirty="0" smtClean="0"/>
              <a:t>Purpose : To acquire City of Slidell Historic Preservation District Design Review Committee concurrence on plan to rebuild structure at 227Cousin Street.</a:t>
            </a:r>
          </a:p>
          <a:p>
            <a:pPr>
              <a:buNone/>
            </a:pPr>
            <a:endParaRPr lang="en-US" dirty="0" smtClean="0"/>
          </a:p>
          <a:p>
            <a:r>
              <a:rPr lang="en-US" dirty="0" smtClean="0"/>
              <a:t>Concept of Building: For the exterior to match in character and color pre-fire look </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l="27222" t="12444" r="1667" b="9333"/>
          <a:stretch>
            <a:fillRect/>
          </a:stretch>
        </p:blipFill>
        <p:spPr bwMode="auto">
          <a:xfrm>
            <a:off x="152399" y="1676400"/>
            <a:ext cx="6324601" cy="4348163"/>
          </a:xfrm>
          <a:prstGeom prst="rect">
            <a:avLst/>
          </a:prstGeom>
          <a:noFill/>
          <a:ln w="19050">
            <a:solidFill>
              <a:schemeClr val="tx1"/>
            </a:solidFill>
            <a:miter lim="800000"/>
            <a:headEnd/>
            <a:tailEnd/>
          </a:ln>
          <a:effectLst/>
        </p:spPr>
      </p:pic>
      <p:sp>
        <p:nvSpPr>
          <p:cNvPr id="11267" name="Rectangle 3"/>
          <p:cNvSpPr>
            <a:spLocks noChangeArrowheads="1"/>
          </p:cNvSpPr>
          <p:nvPr/>
        </p:nvSpPr>
        <p:spPr bwMode="auto">
          <a:xfrm>
            <a:off x="0" y="1476375"/>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Title 3"/>
          <p:cNvSpPr>
            <a:spLocks noGrp="1"/>
          </p:cNvSpPr>
          <p:nvPr>
            <p:ph type="title"/>
          </p:nvPr>
        </p:nvSpPr>
        <p:spPr>
          <a:xfrm>
            <a:off x="454443" y="0"/>
            <a:ext cx="8229600" cy="1066800"/>
          </a:xfrm>
        </p:spPr>
        <p:txBody>
          <a:bodyPr>
            <a:noAutofit/>
          </a:bodyPr>
          <a:lstStyle/>
          <a:p>
            <a:r>
              <a:rPr lang="en-US" sz="2800" dirty="0" smtClean="0"/>
              <a:t>227 Cousin St, Slidell, LA</a:t>
            </a:r>
            <a:br>
              <a:rPr lang="en-US" sz="2800" dirty="0" smtClean="0"/>
            </a:br>
            <a:r>
              <a:rPr lang="en-US" sz="2800" dirty="0" smtClean="0"/>
              <a:t>Zoned As: C-3, Central Business District</a:t>
            </a:r>
            <a:br>
              <a:rPr lang="en-US" sz="2800" dirty="0" smtClean="0"/>
            </a:br>
            <a:r>
              <a:rPr lang="en-US" sz="1200" dirty="0" smtClean="0"/>
              <a:t>Prepared by: Eric Lundin, Planning Department on 16 August 2013</a:t>
            </a:r>
            <a:endParaRPr lang="en-US" sz="2800" dirty="0"/>
          </a:p>
        </p:txBody>
      </p:sp>
      <p:sp>
        <p:nvSpPr>
          <p:cNvPr id="1126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pic>
        <p:nvPicPr>
          <p:cNvPr id="11265" name="Picture 1"/>
          <p:cNvPicPr>
            <a:picLocks noChangeAspect="1" noChangeArrowheads="1"/>
          </p:cNvPicPr>
          <p:nvPr/>
        </p:nvPicPr>
        <p:blipFill>
          <a:blip r:embed="rId3" cstate="print"/>
          <a:srcRect/>
          <a:stretch>
            <a:fillRect/>
          </a:stretch>
        </p:blipFill>
        <p:spPr bwMode="auto">
          <a:xfrm>
            <a:off x="76200" y="47625"/>
            <a:ext cx="990600" cy="1019175"/>
          </a:xfrm>
          <a:prstGeom prst="rect">
            <a:avLst/>
          </a:prstGeom>
          <a:noFill/>
        </p:spPr>
      </p:pic>
      <p:sp>
        <p:nvSpPr>
          <p:cNvPr id="11268" name="Text Box 4"/>
          <p:cNvSpPr txBox="1">
            <a:spLocks noChangeArrowheads="1"/>
          </p:cNvSpPr>
          <p:nvPr/>
        </p:nvSpPr>
        <p:spPr bwMode="auto">
          <a:xfrm>
            <a:off x="6553200" y="4800600"/>
            <a:ext cx="2438400" cy="19050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800" b="1" i="0" u="sng" strike="noStrike" cap="none" normalizeH="0" baseline="0" dirty="0" smtClean="0">
                <a:ln>
                  <a:noFill/>
                </a:ln>
                <a:solidFill>
                  <a:schemeClr val="tx1"/>
                </a:solidFill>
                <a:effectLst/>
                <a:latin typeface="Calibri" pitchFamily="34" charset="0"/>
                <a:cs typeface="Arial" pitchFamily="34" charset="0"/>
              </a:rPr>
              <a:t>DISCLAIMER</a:t>
            </a:r>
            <a:r>
              <a:rPr kumimoji="0" lang="en-US" sz="800" b="1" i="0" u="none" strike="noStrike" cap="none" normalizeH="0" baseline="0" dirty="0" smtClean="0">
                <a:ln>
                  <a:noFill/>
                </a:ln>
                <a:solidFill>
                  <a:schemeClr val="tx1"/>
                </a:solidFill>
                <a:effectLst/>
                <a:latin typeface="Calibri" pitchFamily="34" charset="0"/>
                <a:cs typeface="Arial" pitchFamily="34" charset="0"/>
              </a:rPr>
              <a:t>:</a:t>
            </a:r>
            <a:endParaRPr kumimoji="0" lang="en-US" sz="800" b="0" i="0" u="none" strike="noStrike" cap="none" normalizeH="0" baseline="0" dirty="0" smtClean="0">
              <a:ln>
                <a:noFill/>
              </a:ln>
              <a:solidFill>
                <a:schemeClr val="tx1"/>
              </a:solidFill>
              <a:effectLst/>
              <a:latin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ts val="600"/>
              </a:spcAft>
              <a:buClrTx/>
              <a:buSzTx/>
              <a:buFontTx/>
              <a:buNone/>
              <a:tabLst/>
            </a:pPr>
            <a:r>
              <a:rPr kumimoji="0" lang="en-US" sz="800" b="0" i="0" u="none" strike="noStrike" cap="none" normalizeH="0" baseline="0" dirty="0" smtClean="0">
                <a:ln>
                  <a:noFill/>
                </a:ln>
                <a:solidFill>
                  <a:schemeClr val="tx1"/>
                </a:solidFill>
                <a:effectLst/>
                <a:latin typeface="Calibri" pitchFamily="34" charset="0"/>
                <a:cs typeface="Arial" pitchFamily="34" charset="0"/>
              </a:rPr>
              <a:t>This map data has been compiled from the most accurate data sources available to the City of Slidell.  However, this produce is for reference purposes only and is not to be construed as a legal document or survey instrument.  Any reliance on the information contained herein is at the user’s own risk.  The City of Slidell assumes no responsibility for any use of the information contained herein or any loss resulting there from.</a:t>
            </a:r>
          </a:p>
          <a:p>
            <a:pPr marL="0" marR="0" lvl="0" indent="0" algn="l" defTabSz="914400" rtl="0" eaLnBrk="1" fontAlgn="base" latinLnBrk="0" hangingPunct="1">
              <a:lnSpc>
                <a:spcPct val="100000"/>
              </a:lnSpc>
              <a:spcBef>
                <a:spcPct val="0"/>
              </a:spcBef>
              <a:spcAft>
                <a:spcPts val="1000"/>
              </a:spcAft>
              <a:buClrTx/>
              <a:buSzTx/>
              <a:buFontTx/>
              <a:buNone/>
              <a:tabLst/>
            </a:pPr>
            <a:r>
              <a:rPr kumimoji="0" lang="en-US" sz="800" b="0" i="0" u="none" strike="noStrike" cap="none" normalizeH="0" baseline="0" dirty="0" smtClean="0">
                <a:ln>
                  <a:noFill/>
                </a:ln>
                <a:solidFill>
                  <a:schemeClr val="tx1"/>
                </a:solidFill>
                <a:effectLst/>
                <a:latin typeface="Calibri" pitchFamily="34" charset="0"/>
                <a:cs typeface="Arial" pitchFamily="34" charset="0"/>
              </a:rPr>
              <a:t>If you have any questions regarding the above or would like additional information, please contact the City of Slidell.</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11269" name="Text Box 5"/>
          <p:cNvSpPr txBox="1">
            <a:spLocks noChangeArrowheads="1"/>
          </p:cNvSpPr>
          <p:nvPr/>
        </p:nvSpPr>
        <p:spPr bwMode="auto">
          <a:xfrm>
            <a:off x="6553200" y="3962400"/>
            <a:ext cx="2466975" cy="73342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1000" b="0" i="0" u="none" strike="noStrike" cap="none" normalizeH="0" baseline="0" dirty="0" smtClean="0">
                <a:ln>
                  <a:noFill/>
                </a:ln>
                <a:solidFill>
                  <a:schemeClr val="tx1"/>
                </a:solidFill>
                <a:effectLst/>
                <a:latin typeface="Calibri" pitchFamily="34" charset="0"/>
                <a:cs typeface="Arial" pitchFamily="34" charset="0"/>
              </a:rPr>
              <a:t>Details on zoning can be found at </a:t>
            </a:r>
            <a:r>
              <a:rPr kumimoji="0" lang="en-US" sz="1000" b="0" i="0" u="none" strike="noStrike" cap="none" normalizeH="0" baseline="0" dirty="0" smtClean="0">
                <a:ln>
                  <a:noFill/>
                </a:ln>
                <a:solidFill>
                  <a:schemeClr val="tx1"/>
                </a:solidFill>
                <a:effectLst/>
                <a:latin typeface="Calibri" pitchFamily="34" charset="0"/>
                <a:cs typeface="Arial" pitchFamily="34" charset="0"/>
                <a:hlinkClick r:id="rId4"/>
              </a:rPr>
              <a:t>http://library.municode.com/index.aspx?clientId=11576</a:t>
            </a:r>
            <a:r>
              <a:rPr kumimoji="0" lang="en-US" sz="1000" b="0" i="0" u="none" strike="noStrike" cap="none" normalizeH="0" baseline="0" dirty="0" smtClean="0">
                <a:ln>
                  <a:noFill/>
                </a:ln>
                <a:solidFill>
                  <a:schemeClr val="tx1"/>
                </a:solidFill>
                <a:effectLst/>
                <a:latin typeface="Calibri" pitchFamily="34" charset="0"/>
                <a:cs typeface="Arial" pitchFamily="34" charset="0"/>
              </a:rPr>
              <a:t> select Appendix A then Part 2 then the zoning class.</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1" name="Picture 10"/>
          <p:cNvPicPr/>
          <p:nvPr/>
        </p:nvPicPr>
        <p:blipFill>
          <a:blip r:embed="rId5" cstate="print"/>
          <a:srcRect l="5670" t="28419" r="71185" b="31937"/>
          <a:stretch>
            <a:fillRect/>
          </a:stretch>
        </p:blipFill>
        <p:spPr bwMode="auto">
          <a:xfrm>
            <a:off x="6477000" y="1066800"/>
            <a:ext cx="2209800" cy="2819401"/>
          </a:xfrm>
          <a:prstGeom prst="rect">
            <a:avLst/>
          </a:prstGeom>
          <a:noFill/>
          <a:ln w="9525">
            <a:noFill/>
            <a:miter lim="800000"/>
            <a:headEnd/>
            <a:tailEnd/>
          </a:ln>
        </p:spPr>
      </p:pic>
      <p:sp>
        <p:nvSpPr>
          <p:cNvPr id="13" name="TextBox 12"/>
          <p:cNvSpPr txBox="1"/>
          <p:nvPr/>
        </p:nvSpPr>
        <p:spPr>
          <a:xfrm>
            <a:off x="1981200" y="2209800"/>
            <a:ext cx="1752600" cy="338554"/>
          </a:xfrm>
          <a:prstGeom prst="rect">
            <a:avLst/>
          </a:prstGeom>
          <a:solidFill>
            <a:schemeClr val="bg1"/>
          </a:solidFill>
        </p:spPr>
        <p:txBody>
          <a:bodyPr wrap="square" rtlCol="0">
            <a:spAutoFit/>
          </a:bodyPr>
          <a:lstStyle/>
          <a:p>
            <a:pPr algn="ctr"/>
            <a:r>
              <a:rPr lang="en-US" sz="1600" dirty="0" smtClean="0"/>
              <a:t>227 Cousin St</a:t>
            </a:r>
            <a:endParaRPr lang="en-US" sz="1600" dirty="0"/>
          </a:p>
        </p:txBody>
      </p:sp>
      <p:cxnSp>
        <p:nvCxnSpPr>
          <p:cNvPr id="15" name="Straight Arrow Connector 14"/>
          <p:cNvCxnSpPr>
            <a:stCxn id="13" idx="2"/>
          </p:cNvCxnSpPr>
          <p:nvPr/>
        </p:nvCxnSpPr>
        <p:spPr>
          <a:xfrm rot="16200000" flipH="1">
            <a:off x="2474327" y="2931527"/>
            <a:ext cx="1414046" cy="64770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Freeform 15"/>
          <p:cNvSpPr/>
          <p:nvPr/>
        </p:nvSpPr>
        <p:spPr>
          <a:xfrm>
            <a:off x="2647950" y="3981450"/>
            <a:ext cx="1714500" cy="1809750"/>
          </a:xfrm>
          <a:custGeom>
            <a:avLst/>
            <a:gdLst>
              <a:gd name="connsiteX0" fmla="*/ 0 w 1714500"/>
              <a:gd name="connsiteY0" fmla="*/ 57150 h 1809750"/>
              <a:gd name="connsiteX1" fmla="*/ 57150 w 1714500"/>
              <a:gd name="connsiteY1" fmla="*/ 1809750 h 1809750"/>
              <a:gd name="connsiteX2" fmla="*/ 1714500 w 1714500"/>
              <a:gd name="connsiteY2" fmla="*/ 1733550 h 1809750"/>
              <a:gd name="connsiteX3" fmla="*/ 1657350 w 1714500"/>
              <a:gd name="connsiteY3" fmla="*/ 0 h 1809750"/>
              <a:gd name="connsiteX4" fmla="*/ 0 w 1714500"/>
              <a:gd name="connsiteY4" fmla="*/ 57150 h 18097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4500" h="1809750">
                <a:moveTo>
                  <a:pt x="0" y="57150"/>
                </a:moveTo>
                <a:lnTo>
                  <a:pt x="57150" y="1809750"/>
                </a:lnTo>
                <a:lnTo>
                  <a:pt x="1714500" y="1733550"/>
                </a:lnTo>
                <a:lnTo>
                  <a:pt x="1657350" y="0"/>
                </a:lnTo>
                <a:lnTo>
                  <a:pt x="0" y="57150"/>
                </a:lnTo>
                <a:close/>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p:cNvSpPr txBox="1"/>
          <p:nvPr/>
        </p:nvSpPr>
        <p:spPr>
          <a:xfrm>
            <a:off x="1143000" y="3429000"/>
            <a:ext cx="1752600" cy="338554"/>
          </a:xfrm>
          <a:prstGeom prst="rect">
            <a:avLst/>
          </a:prstGeom>
          <a:noFill/>
        </p:spPr>
        <p:txBody>
          <a:bodyPr wrap="square" rtlCol="0">
            <a:spAutoFit/>
          </a:bodyPr>
          <a:lstStyle/>
          <a:p>
            <a:pPr algn="ctr"/>
            <a:r>
              <a:rPr lang="en-US" sz="1600" dirty="0" smtClean="0"/>
              <a:t>Cousin St</a:t>
            </a:r>
            <a:endParaRPr lang="en-US" sz="1600" dirty="0"/>
          </a:p>
        </p:txBody>
      </p:sp>
      <p:sp>
        <p:nvSpPr>
          <p:cNvPr id="21" name="TextBox 20"/>
          <p:cNvSpPr txBox="1"/>
          <p:nvPr/>
        </p:nvSpPr>
        <p:spPr>
          <a:xfrm rot="16200000">
            <a:off x="-402223" y="4593223"/>
            <a:ext cx="1752600" cy="338554"/>
          </a:xfrm>
          <a:prstGeom prst="rect">
            <a:avLst/>
          </a:prstGeom>
          <a:noFill/>
        </p:spPr>
        <p:txBody>
          <a:bodyPr wrap="square" rtlCol="0">
            <a:spAutoFit/>
          </a:bodyPr>
          <a:lstStyle/>
          <a:p>
            <a:pPr algn="ctr"/>
            <a:r>
              <a:rPr lang="en-US" sz="1600" dirty="0" smtClean="0"/>
              <a:t>Carey St</a:t>
            </a:r>
            <a:endParaRPr lang="en-US" sz="1600" dirty="0"/>
          </a:p>
        </p:txBody>
      </p:sp>
      <p:sp>
        <p:nvSpPr>
          <p:cNvPr id="22" name="TextBox 21"/>
          <p:cNvSpPr txBox="1"/>
          <p:nvPr/>
        </p:nvSpPr>
        <p:spPr>
          <a:xfrm rot="16200000">
            <a:off x="3712577" y="4669423"/>
            <a:ext cx="1752600" cy="338554"/>
          </a:xfrm>
          <a:prstGeom prst="rect">
            <a:avLst/>
          </a:prstGeom>
          <a:noFill/>
        </p:spPr>
        <p:txBody>
          <a:bodyPr wrap="square" rtlCol="0">
            <a:spAutoFit/>
          </a:bodyPr>
          <a:lstStyle/>
          <a:p>
            <a:pPr algn="ctr"/>
            <a:r>
              <a:rPr lang="en-US" sz="1600" dirty="0" smtClean="0"/>
              <a:t>2d St</a:t>
            </a:r>
            <a:endParaRPr lang="en-US" sz="1600" dirty="0"/>
          </a:p>
        </p:txBody>
      </p:sp>
      <p:sp>
        <p:nvSpPr>
          <p:cNvPr id="23" name="TextBox 22"/>
          <p:cNvSpPr txBox="1"/>
          <p:nvPr/>
        </p:nvSpPr>
        <p:spPr>
          <a:xfrm>
            <a:off x="2057400" y="6172200"/>
            <a:ext cx="2362200" cy="369332"/>
          </a:xfrm>
          <a:prstGeom prst="rect">
            <a:avLst/>
          </a:prstGeom>
          <a:noFill/>
        </p:spPr>
        <p:txBody>
          <a:bodyPr wrap="square" rtlCol="0">
            <a:spAutoFit/>
          </a:bodyPr>
          <a:lstStyle/>
          <a:p>
            <a:r>
              <a:rPr lang="en-US" dirty="0" smtClean="0"/>
              <a:t>Council District: A/A</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Details</a:t>
            </a:r>
            <a:endParaRPr lang="en-US" dirty="0"/>
          </a:p>
        </p:txBody>
      </p:sp>
      <p:sp>
        <p:nvSpPr>
          <p:cNvPr id="3" name="Content Placeholder 2"/>
          <p:cNvSpPr>
            <a:spLocks noGrp="1"/>
          </p:cNvSpPr>
          <p:nvPr>
            <p:ph idx="1"/>
          </p:nvPr>
        </p:nvSpPr>
        <p:spPr>
          <a:xfrm>
            <a:off x="457200" y="1371600"/>
            <a:ext cx="8229600" cy="4754563"/>
          </a:xfrm>
        </p:spPr>
        <p:txBody>
          <a:bodyPr>
            <a:noAutofit/>
          </a:bodyPr>
          <a:lstStyle/>
          <a:p>
            <a:r>
              <a:rPr lang="en-US" sz="2000" dirty="0" smtClean="0"/>
              <a:t>Reutilize existing brick, if required new brick color will be “Old New Orleans hard tan.”</a:t>
            </a:r>
          </a:p>
          <a:p>
            <a:r>
              <a:rPr lang="en-US" sz="2000" dirty="0" smtClean="0"/>
              <a:t>Canopy will be standing seam roof system and its color will be “New Orleans Green.”</a:t>
            </a:r>
          </a:p>
          <a:p>
            <a:r>
              <a:rPr lang="en-US" sz="2000" dirty="0" smtClean="0"/>
              <a:t>The </a:t>
            </a:r>
            <a:r>
              <a:rPr lang="en-US" sz="2000" dirty="0"/>
              <a:t>windows and doors will be standard commercial anodized aluminum framing with double insulated glass as shown on the plans</a:t>
            </a:r>
            <a:r>
              <a:rPr lang="en-US" sz="2000" dirty="0" smtClean="0"/>
              <a:t>.</a:t>
            </a:r>
          </a:p>
          <a:p>
            <a:pPr lvl="1"/>
            <a:r>
              <a:rPr lang="en-US" sz="1600" dirty="0"/>
              <a:t>Since the original windows were single pane wouldn't it be prudent to use commercial storefront single pane insulated which it what I had originally intended. </a:t>
            </a:r>
            <a:endParaRPr lang="en-US" sz="1600" dirty="0" smtClean="0"/>
          </a:p>
          <a:p>
            <a:pPr lvl="1"/>
            <a:r>
              <a:rPr lang="en-US" sz="1600" dirty="0" smtClean="0"/>
              <a:t>Could use </a:t>
            </a:r>
            <a:r>
              <a:rPr lang="en-US" sz="1600" dirty="0"/>
              <a:t>bronze </a:t>
            </a:r>
            <a:r>
              <a:rPr lang="en-US" sz="1600" dirty="0" smtClean="0"/>
              <a:t>frame or green frames </a:t>
            </a:r>
            <a:r>
              <a:rPr lang="en-US" sz="1600" dirty="0"/>
              <a:t>so </a:t>
            </a:r>
            <a:r>
              <a:rPr lang="en-US" sz="1600" dirty="0" smtClean="0"/>
              <a:t>windows will not appear </a:t>
            </a:r>
            <a:r>
              <a:rPr lang="en-US" sz="1600" dirty="0"/>
              <a:t>so commercial looking. </a:t>
            </a:r>
            <a:endParaRPr lang="en-US" sz="1600" dirty="0" smtClean="0"/>
          </a:p>
          <a:p>
            <a:pPr lvl="1"/>
            <a:r>
              <a:rPr lang="en-US" sz="1600" dirty="0" smtClean="0"/>
              <a:t> So not recommend wrapping frames in wood because moisture could eventually </a:t>
            </a:r>
            <a:r>
              <a:rPr lang="en-US" sz="1600" dirty="0"/>
              <a:t>get between the aluminum frame and the wood and create a problem</a:t>
            </a:r>
          </a:p>
          <a:p>
            <a:r>
              <a:rPr lang="en-US" sz="2000" dirty="0" smtClean="0"/>
              <a:t>We </a:t>
            </a:r>
            <a:r>
              <a:rPr lang="en-US" sz="2000" dirty="0"/>
              <a:t>will try to reuse the column supports that are currently still standing and paint those black. </a:t>
            </a:r>
            <a:endParaRPr lang="en-US" sz="2000" dirty="0" smtClean="0"/>
          </a:p>
          <a:p>
            <a:r>
              <a:rPr lang="en-US" sz="2000" dirty="0" smtClean="0"/>
              <a:t>The </a:t>
            </a:r>
            <a:r>
              <a:rPr lang="en-US" sz="2000" dirty="0"/>
              <a:t>exterior lighting will be mounted underneath the canopy and not seen from the </a:t>
            </a:r>
            <a:r>
              <a:rPr lang="en-US" sz="2000" dirty="0" smtClean="0"/>
              <a:t>street. Planning </a:t>
            </a:r>
            <a:r>
              <a:rPr lang="en-US" sz="2000" dirty="0"/>
              <a:t>on using a standard exterior 4' </a:t>
            </a:r>
            <a:r>
              <a:rPr lang="en-US" sz="2000" dirty="0" smtClean="0"/>
              <a:t>fluorescent </a:t>
            </a:r>
            <a:r>
              <a:rPr lang="en-US" sz="2000" dirty="0"/>
              <a:t>fixture</a:t>
            </a:r>
            <a:r>
              <a:rPr lang="en-US" sz="2000" dirty="0" smtClean="0"/>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143000"/>
          </a:xfrm>
        </p:spPr>
        <p:txBody>
          <a:bodyPr/>
          <a:lstStyle/>
          <a:p>
            <a:r>
              <a:rPr lang="en-US" dirty="0" smtClean="0"/>
              <a:t>Elevations</a:t>
            </a:r>
            <a:endParaRPr lang="en-US" dirty="0"/>
          </a:p>
        </p:txBody>
      </p:sp>
      <p:pic>
        <p:nvPicPr>
          <p:cNvPr id="6146" name="Picture 2"/>
          <p:cNvPicPr>
            <a:picLocks noChangeAspect="1" noChangeArrowheads="1"/>
          </p:cNvPicPr>
          <p:nvPr/>
        </p:nvPicPr>
        <p:blipFill>
          <a:blip r:embed="rId2"/>
          <a:srcRect/>
          <a:stretch>
            <a:fillRect/>
          </a:stretch>
        </p:blipFill>
        <p:spPr bwMode="auto">
          <a:xfrm rot="16200000">
            <a:off x="1671529" y="-828762"/>
            <a:ext cx="5881710" cy="9063233"/>
          </a:xfrm>
          <a:prstGeom prst="rect">
            <a:avLst/>
          </a:prstGeom>
          <a:noFill/>
          <a:ln w="9525">
            <a:noFill/>
            <a:miter lim="800000"/>
            <a:headEnd/>
            <a:tailEnd/>
          </a:ln>
          <a:effectLst/>
        </p:spPr>
      </p:pic>
      <p:sp>
        <p:nvSpPr>
          <p:cNvPr id="4" name="TextBox 3"/>
          <p:cNvSpPr txBox="1"/>
          <p:nvPr/>
        </p:nvSpPr>
        <p:spPr>
          <a:xfrm>
            <a:off x="457200" y="5410200"/>
            <a:ext cx="1981200" cy="923330"/>
          </a:xfrm>
          <a:prstGeom prst="rect">
            <a:avLst/>
          </a:prstGeom>
          <a:solidFill>
            <a:schemeClr val="bg2">
              <a:lumMod val="75000"/>
            </a:schemeClr>
          </a:solidFill>
        </p:spPr>
        <p:txBody>
          <a:bodyPr wrap="square" rtlCol="0">
            <a:spAutoFit/>
          </a:bodyPr>
          <a:lstStyle/>
          <a:p>
            <a:pPr algn="ctr"/>
            <a:r>
              <a:rPr lang="en-US" dirty="0" smtClean="0"/>
              <a:t>See accompanying PDF for greater detail</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elundin\AppData\Local\Microsoft\Windows\Temporary Internet Files\Content.Outlook\LCKRDVIB\MVC-054S.JPG"/>
          <p:cNvPicPr>
            <a:picLocks noChangeAspect="1" noChangeArrowheads="1"/>
          </p:cNvPicPr>
          <p:nvPr/>
        </p:nvPicPr>
        <p:blipFill>
          <a:blip r:embed="rId2"/>
          <a:srcRect/>
          <a:stretch>
            <a:fillRect/>
          </a:stretch>
        </p:blipFill>
        <p:spPr bwMode="auto">
          <a:xfrm>
            <a:off x="1524000" y="1752600"/>
            <a:ext cx="6096000" cy="4572000"/>
          </a:xfrm>
          <a:prstGeom prst="rect">
            <a:avLst/>
          </a:prstGeom>
          <a:noFill/>
        </p:spPr>
      </p:pic>
      <p:sp>
        <p:nvSpPr>
          <p:cNvPr id="3" name="Title 2"/>
          <p:cNvSpPr>
            <a:spLocks noGrp="1"/>
          </p:cNvSpPr>
          <p:nvPr>
            <p:ph type="title"/>
          </p:nvPr>
        </p:nvSpPr>
        <p:spPr/>
        <p:txBody>
          <a:bodyPr>
            <a:normAutofit fontScale="90000"/>
          </a:bodyPr>
          <a:lstStyle/>
          <a:p>
            <a:r>
              <a:rPr lang="en-US" dirty="0" smtClean="0"/>
              <a:t>Match previous brick color and style</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elundin\AppData\Local\Microsoft\Windows\Temporary Internet Files\Content.Outlook\LCKRDVIB\MVC-085S.JPG"/>
          <p:cNvPicPr>
            <a:picLocks noChangeAspect="1" noChangeArrowheads="1"/>
          </p:cNvPicPr>
          <p:nvPr/>
        </p:nvPicPr>
        <p:blipFill>
          <a:blip r:embed="rId2"/>
          <a:srcRect/>
          <a:stretch>
            <a:fillRect/>
          </a:stretch>
        </p:blipFill>
        <p:spPr bwMode="auto">
          <a:xfrm>
            <a:off x="1524000" y="1828800"/>
            <a:ext cx="6096000" cy="4572000"/>
          </a:xfrm>
          <a:prstGeom prst="rect">
            <a:avLst/>
          </a:prstGeom>
          <a:noFill/>
        </p:spPr>
      </p:pic>
      <p:sp>
        <p:nvSpPr>
          <p:cNvPr id="3" name="Title 2"/>
          <p:cNvSpPr>
            <a:spLocks noGrp="1"/>
          </p:cNvSpPr>
          <p:nvPr>
            <p:ph type="title"/>
          </p:nvPr>
        </p:nvSpPr>
        <p:spPr/>
        <p:txBody>
          <a:bodyPr>
            <a:normAutofit fontScale="90000"/>
          </a:bodyPr>
          <a:lstStyle/>
          <a:p>
            <a:r>
              <a:rPr lang="en-US" dirty="0" smtClean="0"/>
              <a:t>Match previous awning, doors, and windows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elundin\AppData\Local\Microsoft\Windows\Temporary Internet Files\Content.Outlook\LCKRDVIB\MVC-086S.JPG"/>
          <p:cNvPicPr>
            <a:picLocks noChangeAspect="1" noChangeArrowheads="1"/>
          </p:cNvPicPr>
          <p:nvPr/>
        </p:nvPicPr>
        <p:blipFill>
          <a:blip r:embed="rId2"/>
          <a:srcRect/>
          <a:stretch>
            <a:fillRect/>
          </a:stretch>
        </p:blipFill>
        <p:spPr bwMode="auto">
          <a:xfrm>
            <a:off x="1524000" y="1828800"/>
            <a:ext cx="6096000" cy="4572000"/>
          </a:xfrm>
          <a:prstGeom prst="rect">
            <a:avLst/>
          </a:prstGeom>
          <a:noFill/>
        </p:spPr>
      </p:pic>
      <p:sp>
        <p:nvSpPr>
          <p:cNvPr id="3" name="Title 2"/>
          <p:cNvSpPr>
            <a:spLocks noGrp="1"/>
          </p:cNvSpPr>
          <p:nvPr>
            <p:ph type="title"/>
          </p:nvPr>
        </p:nvSpPr>
        <p:spPr>
          <a:xfrm>
            <a:off x="228600" y="274638"/>
            <a:ext cx="8610600" cy="1143000"/>
          </a:xfrm>
        </p:spPr>
        <p:txBody>
          <a:bodyPr>
            <a:normAutofit fontScale="90000"/>
          </a:bodyPr>
          <a:lstStyle/>
          <a:p>
            <a:r>
              <a:rPr lang="en-US" dirty="0" smtClean="0"/>
              <a:t>Match previous awning, doors, windows, and support poles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Request</a:t>
            </a:r>
            <a:endParaRPr lang="en-US" dirty="0"/>
          </a:p>
        </p:txBody>
      </p:sp>
      <p:sp>
        <p:nvSpPr>
          <p:cNvPr id="5" name="Content Placeholder 4"/>
          <p:cNvSpPr>
            <a:spLocks noGrp="1"/>
          </p:cNvSpPr>
          <p:nvPr>
            <p:ph idx="1"/>
          </p:nvPr>
        </p:nvSpPr>
        <p:spPr/>
        <p:txBody>
          <a:bodyPr/>
          <a:lstStyle/>
          <a:p>
            <a:r>
              <a:rPr lang="en-US" dirty="0" smtClean="0"/>
              <a:t>Request member of Historic District Design Review Committee review plans and provide their concurrence or non-concurrence, with </a:t>
            </a:r>
            <a:r>
              <a:rPr lang="en-US" dirty="0" err="1" smtClean="0"/>
              <a:t>isuses</a:t>
            </a:r>
            <a:r>
              <a:rPr lang="en-US" dirty="0" smtClean="0"/>
              <a:t>, by Wednesday 11 September.</a:t>
            </a:r>
          </a:p>
          <a:p>
            <a:r>
              <a:rPr lang="en-US" dirty="0" smtClean="0"/>
              <a:t>Provide responses to</a:t>
            </a:r>
          </a:p>
          <a:p>
            <a:pPr lvl="1"/>
            <a:r>
              <a:rPr lang="en-US" dirty="0" smtClean="0"/>
              <a:t>Eric Lundin at</a:t>
            </a:r>
          </a:p>
          <a:p>
            <a:pPr lvl="1"/>
            <a:r>
              <a:rPr lang="en-US" dirty="0" smtClean="0"/>
              <a:t>E-mail: </a:t>
            </a:r>
            <a:r>
              <a:rPr lang="en-US" dirty="0" smtClean="0">
                <a:hlinkClick r:id="rId2"/>
              </a:rPr>
              <a:t>elundin@cityofslidell.org</a:t>
            </a:r>
            <a:endParaRPr lang="en-US" dirty="0" smtClean="0"/>
          </a:p>
          <a:p>
            <a:pPr lvl="1"/>
            <a:r>
              <a:rPr lang="en-US" dirty="0" smtClean="0"/>
              <a:t>Phone: 646-4321</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TotalTime>
  <Words>430</Words>
  <Application>Microsoft Office PowerPoint</Application>
  <PresentationFormat>On-screen Show (4:3)</PresentationFormat>
  <Paragraphs>36</Paragraphs>
  <Slides>9</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1" baseType="lpstr">
      <vt:lpstr>Office Theme</vt:lpstr>
      <vt:lpstr>Bitmap Image</vt:lpstr>
      <vt:lpstr>Rebuild 227 Cousins:</vt:lpstr>
      <vt:lpstr>Purpose and Concept</vt:lpstr>
      <vt:lpstr>227 Cousin St, Slidell, LA Zoned As: C-3, Central Business District Prepared by: Eric Lundin, Planning Department on 16 August 2013</vt:lpstr>
      <vt:lpstr>Details</vt:lpstr>
      <vt:lpstr>Elevations</vt:lpstr>
      <vt:lpstr>Match previous brick color and style</vt:lpstr>
      <vt:lpstr>Match previous awning, doors, and windows</vt:lpstr>
      <vt:lpstr>Match previous awning, doors, windows, and support poles</vt:lpstr>
      <vt:lpstr>Request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lundin</dc:creator>
  <cp:lastModifiedBy>Station-2</cp:lastModifiedBy>
  <cp:revision>9</cp:revision>
  <dcterms:created xsi:type="dcterms:W3CDTF">2013-09-05T16:06:59Z</dcterms:created>
  <dcterms:modified xsi:type="dcterms:W3CDTF">2013-09-05T17:27:32Z</dcterms:modified>
</cp:coreProperties>
</file>