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8" r:id="rId9"/>
    <p:sldId id="269" r:id="rId10"/>
    <p:sldId id="263" r:id="rId11"/>
    <p:sldId id="267" r:id="rId12"/>
    <p:sldId id="264" r:id="rId13"/>
    <p:sldId id="266" r:id="rId14"/>
    <p:sldId id="265" r:id="rId15"/>
  </p:sldIdLst>
  <p:sldSz cx="9144000" cy="6858000" type="screen4x3"/>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69675" autoAdjust="0"/>
  </p:normalViewPr>
  <p:slideViewPr>
    <p:cSldViewPr>
      <p:cViewPr varScale="1">
        <p:scale>
          <a:sx n="54" d="100"/>
          <a:sy n="54"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672"/>
    </p:cViewPr>
  </p:notesTextViewPr>
  <p:sorterViewPr>
    <p:cViewPr>
      <p:scale>
        <a:sx n="66" d="100"/>
        <a:sy n="66" d="100"/>
      </p:scale>
      <p:origin x="0" y="0"/>
    </p:cViewPr>
  </p:sorterViewPr>
  <p:notesViewPr>
    <p:cSldViewPr>
      <p:cViewPr varScale="1">
        <p:scale>
          <a:sx n="68" d="100"/>
          <a:sy n="68" d="100"/>
        </p:scale>
        <p:origin x="-2694" y="-96"/>
      </p:cViewPr>
      <p:guideLst>
        <p:guide orient="horz" pos="2926"/>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1" tIns="46556" rIns="93111" bIns="46556" rtlCol="0"/>
          <a:lstStyle>
            <a:lvl1pPr algn="l">
              <a:defRPr sz="1200"/>
            </a:lvl1pPr>
          </a:lstStyle>
          <a:p>
            <a:endParaRPr lang="en-US"/>
          </a:p>
        </p:txBody>
      </p:sp>
      <p:sp>
        <p:nvSpPr>
          <p:cNvPr id="3" name="Date Placeholder 2"/>
          <p:cNvSpPr>
            <a:spLocks noGrp="1"/>
          </p:cNvSpPr>
          <p:nvPr>
            <p:ph type="dt" idx="1"/>
          </p:nvPr>
        </p:nvSpPr>
        <p:spPr>
          <a:xfrm>
            <a:off x="3969140" y="0"/>
            <a:ext cx="3036464" cy="464423"/>
          </a:xfrm>
          <a:prstGeom prst="rect">
            <a:avLst/>
          </a:prstGeom>
        </p:spPr>
        <p:txBody>
          <a:bodyPr vert="horz" lIns="93111" tIns="46556" rIns="93111" bIns="46556" rtlCol="0"/>
          <a:lstStyle>
            <a:lvl1pPr algn="r">
              <a:defRPr sz="1200"/>
            </a:lvl1pPr>
          </a:lstStyle>
          <a:p>
            <a:fld id="{F49C38AE-CFC9-4A43-A79B-496B1BC3AD00}" type="datetimeFigureOut">
              <a:rPr lang="en-US" smtClean="0"/>
              <a:pPr/>
              <a:t>3/17/2010</a:t>
            </a:fld>
            <a:endParaRPr lang="en-US"/>
          </a:p>
        </p:txBody>
      </p:sp>
      <p:sp>
        <p:nvSpPr>
          <p:cNvPr id="4" name="Slide Image Placeholder 3"/>
          <p:cNvSpPr>
            <a:spLocks noGrp="1" noRot="1" noChangeAspect="1"/>
          </p:cNvSpPr>
          <p:nvPr>
            <p:ph type="sldImg" idx="2"/>
          </p:nvPr>
        </p:nvSpPr>
        <p:spPr>
          <a:xfrm>
            <a:off x="1181100" y="696913"/>
            <a:ext cx="4645025" cy="3482975"/>
          </a:xfrm>
          <a:prstGeom prst="rect">
            <a:avLst/>
          </a:prstGeom>
          <a:noFill/>
          <a:ln w="12700">
            <a:solidFill>
              <a:prstClr val="black"/>
            </a:solidFill>
          </a:ln>
        </p:spPr>
        <p:txBody>
          <a:bodyPr vert="horz" lIns="93111" tIns="46556" rIns="93111" bIns="46556"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1" tIns="46556" rIns="93111" bIns="465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2428"/>
            <a:ext cx="3036464" cy="464423"/>
          </a:xfrm>
          <a:prstGeom prst="rect">
            <a:avLst/>
          </a:prstGeom>
        </p:spPr>
        <p:txBody>
          <a:bodyPr vert="horz" lIns="93111" tIns="46556" rIns="93111" bIns="46556" rtlCol="0" anchor="b"/>
          <a:lstStyle>
            <a:lvl1pPr algn="l">
              <a:defRPr sz="1200"/>
            </a:lvl1pPr>
          </a:lstStyle>
          <a:p>
            <a:endParaRPr lang="en-US"/>
          </a:p>
        </p:txBody>
      </p:sp>
      <p:sp>
        <p:nvSpPr>
          <p:cNvPr id="7" name="Slide Number Placeholder 6"/>
          <p:cNvSpPr>
            <a:spLocks noGrp="1"/>
          </p:cNvSpPr>
          <p:nvPr>
            <p:ph type="sldNum" sz="quarter" idx="5"/>
          </p:nvPr>
        </p:nvSpPr>
        <p:spPr>
          <a:xfrm>
            <a:off x="3969140" y="8822428"/>
            <a:ext cx="3036464" cy="464423"/>
          </a:xfrm>
          <a:prstGeom prst="rect">
            <a:avLst/>
          </a:prstGeom>
        </p:spPr>
        <p:txBody>
          <a:bodyPr vert="horz" lIns="93111" tIns="46556" rIns="93111" bIns="46556" rtlCol="0" anchor="b"/>
          <a:lstStyle>
            <a:lvl1pPr algn="r">
              <a:defRPr sz="1200"/>
            </a:lvl1pPr>
          </a:lstStyle>
          <a:p>
            <a:fld id="{32A192C3-4F95-4C9E-954B-AB8DAAA1C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would like to thank you for taking the time to allow us to introduce ourselves and tell you a little bit about Dammon Engineering.</a:t>
            </a:r>
          </a:p>
          <a:p>
            <a:endParaRPr lang="en-US" dirty="0" smtClean="0"/>
          </a:p>
          <a:p>
            <a:r>
              <a:rPr lang="en-US" dirty="0" smtClean="0"/>
              <a:t>Dammon Engineering is a local company with our office right here in Slidell.  In fact, you may have seen our sign on Florida Avenue right across the street from Slidell Memorial.</a:t>
            </a:r>
          </a:p>
          <a:p>
            <a:endParaRPr lang="en-US" dirty="0" smtClean="0"/>
          </a:p>
          <a:p>
            <a:r>
              <a:rPr lang="en-US" dirty="0" smtClean="0"/>
              <a:t>Dammon Engineering is  an architectural and engineering firm with a full service design team.  As such, we are able to provide all disciplines of Architecture and Engineering “in house,” including:  civil, structural, mechanical, electrical &amp; plumbing.</a:t>
            </a:r>
          </a:p>
          <a:p>
            <a:endParaRPr lang="en-US" dirty="0" smtClean="0"/>
          </a:p>
          <a:p>
            <a:r>
              <a:rPr lang="en-US" dirty="0" smtClean="0"/>
              <a:t>Our company was founded in 1978.   We are licensed to perform work in Mississippi, Texas and Louisiana.  Dammon Engineering has been proud to serve the entire gulf south region for over thirty years.</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Dammon Engineering</a:t>
            </a:r>
            <a:r>
              <a:rPr lang="en-US" baseline="0" dirty="0" smtClean="0"/>
              <a:t> has been involved in many other medical and health care facility projects, providing both full service architect and engineering services, as well as single-discipline services as needed.  The following slides contain a short list of some of those projects.  Please know that Dammon Engineering has a strict policy against photographing, or publishing photographs, of the interior of existing/ operational medical facilities due to our concerns of patient privacy.</a:t>
            </a:r>
          </a:p>
          <a:p>
            <a:endParaRPr lang="en-US" baseline="0" dirty="0" smtClean="0"/>
          </a:p>
          <a:p>
            <a:r>
              <a:rPr lang="en-US" baseline="0" dirty="0" smtClean="0"/>
              <a:t>Some of our previous work for Slidell Memorial Hospital includes:  Renovations for the lobby/admit areas; renovations to the medical intensive care/surgical intensive care units; redesigning roof system for the SMH Plaza; redesigning the Drs. Suite for the Founders Building; designing relocation of ER doors; calculating supports required to support the new light fixtures in the O.R.; design of the Wellness Pavilion – including 11,000 </a:t>
            </a:r>
            <a:r>
              <a:rPr lang="en-US" baseline="0" dirty="0" err="1" smtClean="0"/>
              <a:t>s.f</a:t>
            </a:r>
            <a:r>
              <a:rPr lang="en-US" baseline="0" dirty="0" smtClean="0"/>
              <a:t>., treatment rooms, offices, workout areas, rehab area with saunas; HVAC system renovations.</a:t>
            </a:r>
          </a:p>
          <a:p>
            <a:endParaRPr lang="en-US" baseline="0" dirty="0" smtClean="0"/>
          </a:p>
        </p:txBody>
      </p:sp>
      <p:sp>
        <p:nvSpPr>
          <p:cNvPr id="4" name="Slide Number Placeholder 3"/>
          <p:cNvSpPr>
            <a:spLocks noGrp="1"/>
          </p:cNvSpPr>
          <p:nvPr>
            <p:ph type="sldNum" sz="quarter" idx="10"/>
          </p:nvPr>
        </p:nvSpPr>
        <p:spPr/>
        <p:txBody>
          <a:bodyPr/>
          <a:lstStyle/>
          <a:p>
            <a:fld id="{32A192C3-4F95-4C9E-954B-AB8DAAA1C4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Dammon Engineering designed the renovation of 14,000 </a:t>
            </a:r>
            <a:r>
              <a:rPr lang="en-US" baseline="0" dirty="0" err="1" smtClean="0"/>
              <a:t>s.f</a:t>
            </a:r>
            <a:r>
              <a:rPr lang="en-US" baseline="0" dirty="0" smtClean="0"/>
              <a:t>. for the St. Tammany Parish Health Department, adding 4,500 </a:t>
            </a:r>
            <a:r>
              <a:rPr lang="en-US" baseline="0" dirty="0" err="1" smtClean="0"/>
              <a:t>s.f</a:t>
            </a:r>
            <a:r>
              <a:rPr lang="en-US" baseline="0" dirty="0" smtClean="0"/>
              <a:t>. of space for patient care facilities.</a:t>
            </a:r>
          </a:p>
          <a:p>
            <a:endParaRPr lang="en-US" baseline="0" dirty="0" smtClean="0"/>
          </a:p>
          <a:p>
            <a:r>
              <a:rPr lang="en-US" baseline="0" dirty="0" smtClean="0"/>
              <a:t>Dammon Engineering designed a new nurses’ station and computer center for the Drug Treatment Center at </a:t>
            </a:r>
            <a:r>
              <a:rPr lang="en-US" baseline="0" dirty="0" err="1" smtClean="0"/>
              <a:t>Northshore</a:t>
            </a:r>
            <a:r>
              <a:rPr lang="en-US" baseline="0" dirty="0" smtClean="0"/>
              <a:t> Regional Medical Center.</a:t>
            </a:r>
          </a:p>
          <a:p>
            <a:endParaRPr lang="en-US" baseline="0" dirty="0" smtClean="0"/>
          </a:p>
          <a:p>
            <a:r>
              <a:rPr lang="en-US" baseline="0" dirty="0" smtClean="0"/>
              <a:t>The VA Medical Center in New Orleans engaged Dammon Engineering’s services for several projects at their facility, including renovations to labs, patient rooms, dining facilities, clinic treatment facilities and offices as well as new roof systems, repairs to the building’s structure, boiler room modifications, chillers and HVAC systems.  We were also pleased to provide the design for their new 6,000 </a:t>
            </a:r>
            <a:r>
              <a:rPr lang="en-US" baseline="0" dirty="0" err="1" smtClean="0"/>
              <a:t>s.f</a:t>
            </a:r>
            <a:r>
              <a:rPr lang="en-US" baseline="0" dirty="0" smtClean="0"/>
              <a:t>. ADP facility.   Dammon Engineering has worked with the VA Medical Center in New Orleans throughout the years on numerous system-specific issues, providing both full-service designs, as well as discipline-specific designs as needed.</a:t>
            </a:r>
          </a:p>
          <a:p>
            <a:endParaRPr lang="en-US" baseline="0" dirty="0" smtClean="0">
              <a:solidFill>
                <a:srgbClr val="FF0000"/>
              </a:solidFill>
            </a:endParaRPr>
          </a:p>
          <a:p>
            <a:r>
              <a:rPr lang="en-US" baseline="0" dirty="0" smtClean="0">
                <a:solidFill>
                  <a:schemeClr val="tx1"/>
                </a:solidFill>
              </a:rPr>
              <a:t>The VA Medical Center in Biloxi contacted Dammon Engineering with their need for a new medical waste incinerator facility.  Dammon Engineering provided design services for their new building, road, and utility systems for the new 600 lb./hr. incinerator as well as the demolition plan for the existing incinerator.  We also provided design for the cold storage units around the VA complex for storage of red bag infectious waste.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2A192C3-4F95-4C9E-954B-AB8DAAA1C4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Dammon</a:t>
            </a:r>
            <a:r>
              <a:rPr lang="en-US" baseline="0" dirty="0" smtClean="0"/>
              <a:t> Engineering has provided numerous designs for </a:t>
            </a:r>
            <a:r>
              <a:rPr lang="en-US" dirty="0" smtClean="0"/>
              <a:t>East Jefferson</a:t>
            </a:r>
            <a:r>
              <a:rPr lang="en-US" baseline="0" dirty="0" smtClean="0"/>
              <a:t> General Hospital such as renovations for three floors of the hospital including patient rooms and nurses’ stations and providing Architectural, Mechanical and Electrical design to enlarge operating rooms and the entire O.R. area and renovations to include a doctors’ lounge and library.  We have also worked with East Jefferson General Hospital on many system-specific issues such as the HVAC systems, sterilizer exhaust systems, oxygen air &amp; vacuum systems and emergency power systems as well as specific facilities and services such as the X-ray lab, bacteria lab, mammography lab and office, angiogram lab and office and trauma treatment facility.</a:t>
            </a:r>
          </a:p>
          <a:p>
            <a:endParaRPr lang="en-US" baseline="0" dirty="0" smtClean="0"/>
          </a:p>
          <a:p>
            <a:r>
              <a:rPr lang="en-US" baseline="0" dirty="0" smtClean="0"/>
              <a:t>Dammon Engineering redesigned the Human Resource offices for </a:t>
            </a:r>
            <a:r>
              <a:rPr lang="en-US" baseline="0" dirty="0" err="1" smtClean="0"/>
              <a:t>Ochsner</a:t>
            </a:r>
            <a:r>
              <a:rPr lang="en-US" baseline="0" dirty="0" smtClean="0"/>
              <a:t> Memorial Hospital as well as the visitation and activities area on the hospital’s fifth floor.  We also designed the new LTAC for Gulf States, which is also located on the fifth floor, as well as the new pre-operative holding area.</a:t>
            </a:r>
          </a:p>
          <a:p>
            <a:endParaRPr lang="en-US" baseline="0" dirty="0" smtClean="0"/>
          </a:p>
          <a:p>
            <a:r>
              <a:rPr lang="en-US" baseline="0" dirty="0" smtClean="0"/>
              <a:t>At Baptist Memorial Hospital, Dammon Engineering provided design for the new eighth floor hyperbaric suite and we designed the new boiler system for Southeast Louisiana Hospital.</a:t>
            </a:r>
          </a:p>
          <a:p>
            <a:endParaRPr lang="en-US" baseline="0" dirty="0" smtClean="0"/>
          </a:p>
          <a:p>
            <a:r>
              <a:rPr lang="en-US" baseline="0" dirty="0" smtClean="0"/>
              <a:t>Other noteworthy projects include:  The Infant Care Center in Covington, Additions &amp; Renovations to Dr. Palazzo’s Pediatric Clinic, </a:t>
            </a:r>
            <a:r>
              <a:rPr lang="en-US" baseline="0" dirty="0" err="1" smtClean="0"/>
              <a:t>Zelden</a:t>
            </a:r>
            <a:r>
              <a:rPr lang="en-US" baseline="0" dirty="0" smtClean="0"/>
              <a:t> physical Therapy and the Slidell Center for Physical Therapy.</a:t>
            </a:r>
          </a:p>
          <a:p>
            <a:endParaRPr lang="en-US" baseline="0" dirty="0" smtClean="0"/>
          </a:p>
          <a:p>
            <a:r>
              <a:rPr lang="en-US" baseline="0" dirty="0" smtClean="0"/>
              <a:t>These are just a few of the many Hospital and Medical Projects Dammon Engineering has been proud to have worked on.</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192C3-4F95-4C9E-954B-AB8DAAA1C4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a:t>
            </a:r>
            <a:r>
              <a:rPr lang="en-US" baseline="0" dirty="0" smtClean="0"/>
              <a:t> the years Slidell Memorial has been the “go to” facility for medical and emergency care in Slidell.  We at Dammon Engineering are confident that we can design and coordinate construction on a facility that will reflect the high standards of Slidell Memorial while maintaining the budget set forth.  We have been proud to serve this area for over thirty years and with three generations and we would be proud to serve Slidell Memorial now and into the future.</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serving in the United States Army, Emmett Dammon graduated from Lamar University in Beaumont,</a:t>
            </a:r>
            <a:r>
              <a:rPr lang="en-US" baseline="0" dirty="0" smtClean="0"/>
              <a:t> TX.  Following college, Mr. Dammon worked for Boeing and Martin Marietta where he started as a design engineer and later held a management position in civil, structural, electrical &amp; mechanical engineering.  He opened Dammon Engineering in 1978.  Mr. Dammon is twice past president of the Rotary Club of Slidell, past Chamber of Commerce Vice President, a district officer of Rotary International, recipient of the Slidell Chamber of Commerce “Emmett G Dammon Ethics in Business Award,” past member of the St. Tammany Parish Board of Zoning Adjustment, served on the Slidell Board of Code Appeals and has been involved in many activities to foster better government and living in our community and across our state.</a:t>
            </a:r>
          </a:p>
          <a:p>
            <a:endParaRPr lang="en-US" baseline="0" dirty="0" smtClean="0"/>
          </a:p>
          <a:p>
            <a:r>
              <a:rPr lang="en-US" baseline="0" dirty="0" smtClean="0"/>
              <a:t>Robert </a:t>
            </a:r>
            <a:r>
              <a:rPr lang="en-US" baseline="0" dirty="0" err="1" smtClean="0"/>
              <a:t>Wiltse</a:t>
            </a:r>
            <a:r>
              <a:rPr lang="en-US" baseline="0" dirty="0" smtClean="0"/>
              <a:t> graduated from LSU with a degree in Architecture in 1976.  Having previously worked with Dammon Engineering, we were exceedingly pleased when he rejoined our firm in 2007.  As Chief Architect, Mr. </a:t>
            </a:r>
            <a:r>
              <a:rPr lang="en-US" baseline="0" dirty="0" err="1" smtClean="0"/>
              <a:t>Wiltse</a:t>
            </a:r>
            <a:r>
              <a:rPr lang="en-US" baseline="0" dirty="0" smtClean="0"/>
              <a:t> has overseen the architectural design of all of our projects, including hospital projects as well as medical clinics.  Mr. </a:t>
            </a:r>
            <a:r>
              <a:rPr lang="en-US" baseline="0" dirty="0" err="1" smtClean="0"/>
              <a:t>Wiltse</a:t>
            </a:r>
            <a:r>
              <a:rPr lang="en-US" baseline="0" dirty="0" smtClean="0"/>
              <a:t> has also been heavily involved in projects such as the Naval “</a:t>
            </a:r>
            <a:r>
              <a:rPr lang="en-US" baseline="0" dirty="0" err="1" smtClean="0"/>
              <a:t>Riverine</a:t>
            </a:r>
            <a:r>
              <a:rPr lang="en-US" baseline="0" dirty="0" smtClean="0"/>
              <a:t> and Combatant Craft Operations Facility,” an eleven million dollar project located at the </a:t>
            </a:r>
            <a:r>
              <a:rPr lang="en-US" baseline="0" dirty="0" err="1" smtClean="0"/>
              <a:t>Stennis</a:t>
            </a:r>
            <a:r>
              <a:rPr lang="en-US" baseline="0" dirty="0" smtClean="0"/>
              <a:t> Space Center, as well as the St. Tammany Parish Administrative Complex, or “Towers Building,” located in Slidell.  Mr. </a:t>
            </a:r>
            <a:r>
              <a:rPr lang="en-US" baseline="0" dirty="0" err="1" smtClean="0"/>
              <a:t>Wiltse</a:t>
            </a:r>
            <a:r>
              <a:rPr lang="en-US" baseline="0" dirty="0" smtClean="0"/>
              <a:t> served as architectural technician for the “History American Buildings Survey,” recording structures in New York City and Jacksonville, Florida, and preparing archival quality drawings for the Library of Congress.  He was also the one site architect and restoration artisan for the renovation of Old Variety Plantation in Plaquemine, Louisiana.  Mr. </a:t>
            </a:r>
            <a:r>
              <a:rPr lang="en-US" baseline="0" dirty="0" err="1" smtClean="0"/>
              <a:t>Wiltse</a:t>
            </a:r>
            <a:r>
              <a:rPr lang="en-US" baseline="0" dirty="0" smtClean="0"/>
              <a:t> is a lifelong St. Tammany Parish resident dedicated to maintaining and improving the quality of life of our community.</a:t>
            </a:r>
          </a:p>
          <a:p>
            <a:endParaRPr lang="en-US" baseline="0" dirty="0" smtClean="0"/>
          </a:p>
          <a:p>
            <a:r>
              <a:rPr lang="en-US" baseline="0" dirty="0" smtClean="0"/>
              <a:t>Chuck Dammon joined Dammon Engineering in 1980.  Since that time he has mastered the craft of design and drafting and now serves as both Vice President and Project Manager.</a:t>
            </a:r>
          </a:p>
          <a:p>
            <a:endParaRPr lang="en-US" baseline="0" dirty="0" smtClean="0"/>
          </a:p>
          <a:p>
            <a:r>
              <a:rPr lang="en-US" baseline="0" dirty="0" smtClean="0"/>
              <a:t>Following his retirement from the United States Air Force, David Dammon was involved in construction in the Dallas/Fort Worth area until he was persuaded to lend his expertise to the family business.  David also now serves as Vice President and Project Manager.</a:t>
            </a:r>
          </a:p>
          <a:p>
            <a:endParaRPr lang="en-US" baseline="0" dirty="0" smtClean="0"/>
          </a:p>
          <a:p>
            <a:r>
              <a:rPr lang="en-US" baseline="0" dirty="0" err="1" smtClean="0"/>
              <a:t>Kirt</a:t>
            </a:r>
            <a:r>
              <a:rPr lang="en-US" baseline="0" dirty="0" smtClean="0"/>
              <a:t> Dammon is the family’s electrical wizard, holding licenses in both Louisiana and Mississippi.</a:t>
            </a:r>
          </a:p>
          <a:p>
            <a:endParaRPr lang="en-US" baseline="0" dirty="0" smtClean="0"/>
          </a:p>
          <a:p>
            <a:r>
              <a:rPr lang="en-US" baseline="0" dirty="0" smtClean="0"/>
              <a:t>Dammon Engineering’s principal players alone have over 100 years of combined knowledge and experience, with a support staff of unmatched talent and dedication.</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you may recognize the Platform Crane Services building, located just off I-12 at the intersection of Hwy 11.  The PCS building consists of 15,000 </a:t>
            </a:r>
            <a:r>
              <a:rPr lang="en-US" baseline="0" dirty="0" err="1" smtClean="0"/>
              <a:t>s.f</a:t>
            </a:r>
            <a:r>
              <a:rPr lang="en-US" baseline="0" dirty="0" smtClean="0"/>
              <a:t>. and cost approximately $1,900,000.  This state of the art facility includes a 30 x 15 board room and many other special features, including a training room, restrooms with showers and satellite conference capabilities for world wide work and oil field support.  Dammon Engineering is proud to have provided our architecture and engineering services in all disciplines of this outstanding design.</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Shopping Center is located off </a:t>
            </a:r>
            <a:r>
              <a:rPr lang="en-US" dirty="0" err="1" smtClean="0"/>
              <a:t>Gause</a:t>
            </a:r>
            <a:r>
              <a:rPr lang="en-US" dirty="0" smtClean="0"/>
              <a:t> West near</a:t>
            </a:r>
            <a:r>
              <a:rPr lang="en-US" baseline="0" dirty="0" smtClean="0"/>
              <a:t> the </a:t>
            </a:r>
            <a:r>
              <a:rPr lang="en-US" baseline="0" dirty="0" err="1" smtClean="0"/>
              <a:t>Northshore</a:t>
            </a:r>
            <a:r>
              <a:rPr lang="en-US" baseline="0" dirty="0" smtClean="0"/>
              <a:t> Mall.  This 55,236 </a:t>
            </a:r>
            <a:r>
              <a:rPr lang="en-US" baseline="0" dirty="0" err="1" smtClean="0"/>
              <a:t>s.f</a:t>
            </a:r>
            <a:r>
              <a:rPr lang="en-US" baseline="0" dirty="0" smtClean="0"/>
              <a:t>. retail project was completed in two phases.  The initial phase, which you see to the left hand side in this aerial shot, consists of 19,253 </a:t>
            </a:r>
            <a:r>
              <a:rPr lang="en-US" baseline="0" dirty="0" err="1" smtClean="0"/>
              <a:t>s.f</a:t>
            </a:r>
            <a:r>
              <a:rPr lang="en-US" baseline="0" dirty="0" smtClean="0"/>
              <a:t>.  The second phase, completed two years later consists of 35,983 </a:t>
            </a:r>
            <a:r>
              <a:rPr lang="en-US" baseline="0" dirty="0" err="1" smtClean="0"/>
              <a:t>s.f</a:t>
            </a:r>
            <a:r>
              <a:rPr lang="en-US" baseline="0" dirty="0" smtClean="0"/>
              <a:t>.  Dammon Engineering was contacted after construction completion of the first phase, with the idea of adding Phase II.  We were able to seamlessly integrate the two buildings.  Dammon Engineering provided all disciplines of architectural and engineering services for this striking new facility in Slidell, which consists of several retail shops and a large 9,000 </a:t>
            </a:r>
            <a:r>
              <a:rPr lang="en-US" baseline="0" dirty="0" err="1" smtClean="0"/>
              <a:t>s.f</a:t>
            </a:r>
            <a:r>
              <a:rPr lang="en-US" baseline="0" dirty="0" smtClean="0"/>
              <a:t>. restaurant. </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Old Towne Center, located off Hwy.</a:t>
            </a:r>
            <a:r>
              <a:rPr lang="en-US" baseline="0" dirty="0" smtClean="0"/>
              <a:t> 11 at the Old “White Kitchen” location consists of 27,225 </a:t>
            </a:r>
            <a:r>
              <a:rPr lang="en-US" baseline="0" dirty="0" err="1" smtClean="0"/>
              <a:t>s.f</a:t>
            </a:r>
            <a:r>
              <a:rPr lang="en-US" baseline="0" dirty="0" smtClean="0"/>
              <a:t>. of retail and restaurant space.  This facility, now nearing construction completion, has garnered great acclaim and attention with its stunning façade, bringing upscale shopping to this previously outdated central location.</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Abek</a:t>
            </a:r>
            <a:r>
              <a:rPr lang="en-US" dirty="0" smtClean="0"/>
              <a:t> Office Building, located on Oak Harbor Blvd., boasts over 20,000 </a:t>
            </a:r>
            <a:r>
              <a:rPr lang="en-US" dirty="0" err="1" smtClean="0"/>
              <a:t>s.f</a:t>
            </a:r>
            <a:r>
              <a:rPr lang="en-US" dirty="0" smtClean="0"/>
              <a:t>. of office space with an 8,000 </a:t>
            </a:r>
            <a:r>
              <a:rPr lang="en-US" dirty="0" err="1" smtClean="0"/>
              <a:t>s.f</a:t>
            </a:r>
            <a:r>
              <a:rPr lang="en-US" dirty="0" smtClean="0"/>
              <a:t>. showroom.</a:t>
            </a:r>
          </a:p>
          <a:p>
            <a:r>
              <a:rPr lang="en-US" dirty="0" smtClean="0"/>
              <a:t>Northlake Marine,</a:t>
            </a:r>
            <a:r>
              <a:rPr lang="en-US" baseline="0" dirty="0" smtClean="0"/>
              <a:t> located on West Hall Blvd., just off of Hwy 11, consists of over </a:t>
            </a:r>
            <a:r>
              <a:rPr lang="en-US" dirty="0" smtClean="0"/>
              <a:t>8,974 </a:t>
            </a:r>
            <a:r>
              <a:rPr lang="en-US" dirty="0" err="1" smtClean="0"/>
              <a:t>s.f</a:t>
            </a:r>
            <a:r>
              <a:rPr lang="en-US" dirty="0" smtClean="0"/>
              <a:t>. of office and showroom areas.</a:t>
            </a:r>
          </a:p>
          <a:p>
            <a:r>
              <a:rPr lang="en-US" dirty="0" smtClean="0"/>
              <a:t>Planet Storage,</a:t>
            </a:r>
            <a:r>
              <a:rPr lang="en-US" baseline="0" dirty="0" smtClean="0"/>
              <a:t> located on Hwy. 41 in Pearl River,</a:t>
            </a:r>
            <a:r>
              <a:rPr lang="en-US" dirty="0" smtClean="0"/>
              <a:t> consists of over</a:t>
            </a:r>
            <a:r>
              <a:rPr lang="en-US" baseline="0" dirty="0" smtClean="0"/>
              <a:t> 100,000 </a:t>
            </a:r>
            <a:r>
              <a:rPr lang="en-US" baseline="0" dirty="0" err="1" smtClean="0"/>
              <a:t>s.f</a:t>
            </a:r>
            <a:r>
              <a:rPr lang="en-US" baseline="0" dirty="0" smtClean="0"/>
              <a:t>. of total storage space with  4,000 </a:t>
            </a:r>
            <a:r>
              <a:rPr lang="en-US" baseline="0" dirty="0" err="1" smtClean="0"/>
              <a:t>s.f</a:t>
            </a:r>
            <a:r>
              <a:rPr lang="en-US" baseline="0" dirty="0" smtClean="0"/>
              <a:t>. of office and apartment facilities.</a:t>
            </a:r>
            <a:endParaRPr lang="en-US" dirty="0" smtClean="0"/>
          </a:p>
          <a:p>
            <a:r>
              <a:rPr lang="en-US" dirty="0" smtClean="0"/>
              <a:t>The AIG Center, located on Oak Harbor Blvd. is a two story office building with 15,000 </a:t>
            </a:r>
            <a:r>
              <a:rPr lang="en-US" dirty="0" err="1" smtClean="0"/>
              <a:t>s.f</a:t>
            </a:r>
            <a:r>
              <a:rPr lang="en-US" dirty="0" smtClean="0"/>
              <a:t>. of area.</a:t>
            </a:r>
          </a:p>
          <a:p>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Methodist</a:t>
            </a:r>
            <a:r>
              <a:rPr lang="en-US" baseline="0" dirty="0" smtClean="0"/>
              <a:t> Health Services facility, located on Oak Harbor Blvd. in Slidell is a 11,800 </a:t>
            </a:r>
            <a:r>
              <a:rPr lang="en-US" baseline="0" dirty="0" err="1" smtClean="0"/>
              <a:t>s.f</a:t>
            </a:r>
            <a:r>
              <a:rPr lang="en-US" baseline="0" dirty="0" smtClean="0"/>
              <a:t>. facility and includes a 40 x 20 Board Room.  Dammon Engineering is proud to have provided all disciplines of architecture and engineering for the design of this state of the art facility.  Construction was completed in 2007 at a cost of approximately $1,600.000.</a:t>
            </a:r>
            <a:endParaRPr lang="en-US" dirty="0"/>
          </a:p>
        </p:txBody>
      </p:sp>
      <p:sp>
        <p:nvSpPr>
          <p:cNvPr id="4" name="Slide Number Placeholder 3"/>
          <p:cNvSpPr>
            <a:spLocks noGrp="1"/>
          </p:cNvSpPr>
          <p:nvPr>
            <p:ph type="sldNum" sz="quarter" idx="10"/>
          </p:nvPr>
        </p:nvSpPr>
        <p:spPr/>
        <p:txBody>
          <a:bodyPr/>
          <a:lstStyle/>
          <a:p>
            <a:fld id="{32A192C3-4F95-4C9E-954B-AB8DAAA1C4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Instant Care Family Medical Center located on </a:t>
            </a:r>
            <a:r>
              <a:rPr lang="en-US" dirty="0" err="1" smtClean="0"/>
              <a:t>Gause</a:t>
            </a:r>
            <a:r>
              <a:rPr lang="en-US" dirty="0" smtClean="0"/>
              <a:t> Blvd. in Slidell is a 7,642 </a:t>
            </a:r>
            <a:r>
              <a:rPr lang="en-US" dirty="0" err="1" smtClean="0"/>
              <a:t>s.f</a:t>
            </a:r>
            <a:r>
              <a:rPr lang="en-US" dirty="0" smtClean="0"/>
              <a:t>. medical</a:t>
            </a:r>
            <a:r>
              <a:rPr lang="en-US" baseline="0" dirty="0" smtClean="0"/>
              <a:t> facility housing 10 exam rooms and five offices with X-Ray facilities.  Construction was completed in 2009 at a cost of just under one million dollars.</a:t>
            </a:r>
          </a:p>
          <a:p>
            <a:endParaRPr lang="en-US" baseline="0" dirty="0" smtClean="0"/>
          </a:p>
        </p:txBody>
      </p:sp>
      <p:sp>
        <p:nvSpPr>
          <p:cNvPr id="4" name="Slide Number Placeholder 3"/>
          <p:cNvSpPr>
            <a:spLocks noGrp="1"/>
          </p:cNvSpPr>
          <p:nvPr>
            <p:ph type="sldNum" sz="quarter" idx="10"/>
          </p:nvPr>
        </p:nvSpPr>
        <p:spPr/>
        <p:txBody>
          <a:bodyPr/>
          <a:lstStyle/>
          <a:p>
            <a:fld id="{32A192C3-4F95-4C9E-954B-AB8DAAA1C4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Hildebrandt</a:t>
            </a:r>
            <a:r>
              <a:rPr lang="en-US" baseline="0" dirty="0" smtClean="0"/>
              <a:t> Family Dentistry </a:t>
            </a:r>
            <a:r>
              <a:rPr lang="en-US" dirty="0" smtClean="0"/>
              <a:t>Center located on Old Spanish Trail in Slidell is a 7,164 </a:t>
            </a:r>
            <a:r>
              <a:rPr lang="en-US" dirty="0" err="1" smtClean="0"/>
              <a:t>s.f</a:t>
            </a:r>
            <a:r>
              <a:rPr lang="en-US" dirty="0" smtClean="0"/>
              <a:t>. dental</a:t>
            </a:r>
            <a:r>
              <a:rPr lang="en-US" baseline="0" dirty="0" smtClean="0"/>
              <a:t> facility with ground-level covered parking garage, elevators and nine treatment rooms.  Construction was completed in 2009 at a cost of less $900,000.00.  Dammon Engineering provided all disciplines of architecture and engineering for this outstanding dental center.</a:t>
            </a:r>
          </a:p>
          <a:p>
            <a:endParaRPr lang="en-US" baseline="0" dirty="0" smtClean="0"/>
          </a:p>
        </p:txBody>
      </p:sp>
      <p:sp>
        <p:nvSpPr>
          <p:cNvPr id="4" name="Slide Number Placeholder 3"/>
          <p:cNvSpPr>
            <a:spLocks noGrp="1"/>
          </p:cNvSpPr>
          <p:nvPr>
            <p:ph type="sldNum" sz="quarter" idx="10"/>
          </p:nvPr>
        </p:nvSpPr>
        <p:spPr/>
        <p:txBody>
          <a:bodyPr/>
          <a:lstStyle/>
          <a:p>
            <a:fld id="{32A192C3-4F95-4C9E-954B-AB8DAAA1C4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D4AADE-15B7-4F3B-A745-189D80AAA44C}" type="datetimeFigureOut">
              <a:rPr lang="en-US" smtClean="0"/>
              <a:pPr/>
              <a:t>3/17/2010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BB78613-5C21-4C13-88B0-F8B530CCB7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D4AADE-15B7-4F3B-A745-189D80AAA44C}"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D4AADE-15B7-4F3B-A745-189D80AAA44C}"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D4AADE-15B7-4F3B-A745-189D80AAA44C}"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D4AADE-15B7-4F3B-A745-189D80AAA44C}" type="datetimeFigureOut">
              <a:rPr lang="en-US" smtClean="0"/>
              <a:pPr/>
              <a:t>3/17/2010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78613-5C21-4C13-88B0-F8B530CCB7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D4AADE-15B7-4F3B-A745-189D80AAA44C}"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D4AADE-15B7-4F3B-A745-189D80AAA44C}" type="datetimeFigureOut">
              <a:rPr lang="en-US" smtClean="0"/>
              <a:pPr/>
              <a:t>3/17/2010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D4AADE-15B7-4F3B-A745-189D80AAA44C}" type="datetimeFigureOut">
              <a:rPr lang="en-US" smtClean="0"/>
              <a:pPr/>
              <a:t>3/17/2010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AADE-15B7-4F3B-A745-189D80AAA44C}" type="datetimeFigureOut">
              <a:rPr lang="en-US" smtClean="0"/>
              <a:pPr/>
              <a:t>3/17/2010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D4AADE-15B7-4F3B-A745-189D80AAA44C}"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78613-5C21-4C13-88B0-F8B530CCB7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D4AADE-15B7-4F3B-A745-189D80AAA44C}" type="datetimeFigureOut">
              <a:rPr lang="en-US" smtClean="0"/>
              <a:pPr/>
              <a:t>3/17/2010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BB78613-5C21-4C13-88B0-F8B530CCB7C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D4AADE-15B7-4F3B-A745-189D80AAA44C}" type="datetimeFigureOut">
              <a:rPr lang="en-US" smtClean="0"/>
              <a:pPr/>
              <a:t>3/17/2010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BB78613-5C21-4C13-88B0-F8B530CCB7C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762000"/>
          </a:xfrm>
        </p:spPr>
        <p:txBody>
          <a:bodyPr>
            <a:normAutofit/>
          </a:bodyPr>
          <a:lstStyle/>
          <a:p>
            <a:r>
              <a:rPr lang="en-US" sz="4800" dirty="0" smtClean="0">
                <a:solidFill>
                  <a:schemeClr val="tx1"/>
                </a:solidFill>
              </a:rPr>
              <a:t>DAMMON</a:t>
            </a:r>
            <a:r>
              <a:rPr lang="en-US" sz="4800" dirty="0" smtClean="0"/>
              <a:t> </a:t>
            </a:r>
            <a:r>
              <a:rPr lang="en-US" sz="4800" dirty="0" smtClean="0">
                <a:solidFill>
                  <a:schemeClr val="tx1"/>
                </a:solidFill>
              </a:rPr>
              <a:t>ENGINEERING,</a:t>
            </a:r>
            <a:r>
              <a:rPr lang="en-US" sz="4800" dirty="0" smtClean="0"/>
              <a:t> </a:t>
            </a:r>
            <a:r>
              <a:rPr lang="en-US" sz="4800" dirty="0" smtClean="0">
                <a:solidFill>
                  <a:schemeClr val="tx1"/>
                </a:solidFill>
              </a:rPr>
              <a:t>INC.</a:t>
            </a:r>
            <a:endParaRPr lang="en-US" sz="4800" dirty="0">
              <a:solidFill>
                <a:schemeClr val="tx1"/>
              </a:solidFill>
            </a:endParaRPr>
          </a:p>
        </p:txBody>
      </p:sp>
      <p:sp>
        <p:nvSpPr>
          <p:cNvPr id="3" name="Subtitle 2"/>
          <p:cNvSpPr>
            <a:spLocks noGrp="1"/>
          </p:cNvSpPr>
          <p:nvPr>
            <p:ph type="subTitle" idx="1"/>
          </p:nvPr>
        </p:nvSpPr>
        <p:spPr>
          <a:xfrm>
            <a:off x="2133600" y="1371600"/>
            <a:ext cx="4724400" cy="685800"/>
          </a:xfrm>
        </p:spPr>
        <p:txBody>
          <a:bodyPr>
            <a:noAutofit/>
          </a:bodyPr>
          <a:lstStyle/>
          <a:p>
            <a:pPr algn="ctr"/>
            <a:r>
              <a:rPr lang="en-US" sz="3100" b="1" dirty="0" smtClean="0">
                <a:effectLst>
                  <a:outerShdw blurRad="38100" dist="38100" dir="2700000" algn="tl">
                    <a:srgbClr val="000000">
                      <a:alpha val="43137"/>
                    </a:srgbClr>
                  </a:outerShdw>
                </a:effectLst>
              </a:rPr>
              <a:t>Architects &amp; Engineers</a:t>
            </a:r>
            <a:endParaRPr lang="en-US" sz="3100" b="1" dirty="0">
              <a:effectLst>
                <a:outerShdw blurRad="38100" dist="38100" dir="2700000" algn="tl">
                  <a:srgbClr val="000000">
                    <a:alpha val="43137"/>
                  </a:srgbClr>
                </a:outerShdw>
              </a:effectLst>
            </a:endParaRPr>
          </a:p>
        </p:txBody>
      </p:sp>
      <p:pic>
        <p:nvPicPr>
          <p:cNvPr id="4" name="Picture 3" descr="Office Sign Photo.bmp"/>
          <p:cNvPicPr>
            <a:picLocks noChangeAspect="1"/>
          </p:cNvPicPr>
          <p:nvPr/>
        </p:nvPicPr>
        <p:blipFill>
          <a:blip r:embed="rId4" cstate="print"/>
          <a:stretch>
            <a:fillRect/>
          </a:stretch>
        </p:blipFill>
        <p:spPr>
          <a:xfrm>
            <a:off x="914400" y="2514600"/>
            <a:ext cx="3326011" cy="33522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257800" y="2286000"/>
            <a:ext cx="3124200" cy="646331"/>
          </a:xfrm>
          <a:prstGeom prst="rect">
            <a:avLst/>
          </a:prstGeom>
          <a:noFill/>
        </p:spPr>
        <p:txBody>
          <a:bodyPr wrap="square" rtlCol="0">
            <a:spAutoFit/>
          </a:bodyPr>
          <a:lstStyle/>
          <a:p>
            <a:r>
              <a:rPr lang="en-US" dirty="0" smtClean="0"/>
              <a:t>Full Service Design Team</a:t>
            </a:r>
          </a:p>
          <a:p>
            <a:r>
              <a:rPr lang="en-US" dirty="0" smtClean="0"/>
              <a:t>All Disciplines “In House”</a:t>
            </a:r>
            <a:endParaRPr lang="en-US" dirty="0"/>
          </a:p>
        </p:txBody>
      </p:sp>
      <p:sp>
        <p:nvSpPr>
          <p:cNvPr id="6" name="TextBox 5"/>
          <p:cNvSpPr txBox="1"/>
          <p:nvPr/>
        </p:nvSpPr>
        <p:spPr>
          <a:xfrm>
            <a:off x="5181600" y="5486400"/>
            <a:ext cx="3124200" cy="707886"/>
          </a:xfrm>
          <a:prstGeom prst="rect">
            <a:avLst/>
          </a:prstGeom>
          <a:noFill/>
        </p:spPr>
        <p:txBody>
          <a:bodyPr wrap="square" rtlCol="0">
            <a:spAutoFit/>
          </a:bodyPr>
          <a:lstStyle/>
          <a:p>
            <a:r>
              <a:rPr lang="en-US" sz="2000" b="1" i="1" dirty="0" smtClean="0"/>
              <a:t>Proudly Serving the Gulf South Region Since 1978</a:t>
            </a:r>
            <a:endParaRPr lang="en-US" sz="2000" b="1" i="1" dirty="0"/>
          </a:p>
        </p:txBody>
      </p:sp>
      <p:sp>
        <p:nvSpPr>
          <p:cNvPr id="8" name="TextBox 7"/>
          <p:cNvSpPr txBox="1"/>
          <p:nvPr/>
        </p:nvSpPr>
        <p:spPr>
          <a:xfrm>
            <a:off x="5791200" y="2971800"/>
            <a:ext cx="2819400" cy="646331"/>
          </a:xfrm>
          <a:prstGeom prst="rect">
            <a:avLst/>
          </a:prstGeom>
          <a:noFill/>
        </p:spPr>
        <p:txBody>
          <a:bodyPr wrap="square" rtlCol="0">
            <a:spAutoFit/>
          </a:bodyPr>
          <a:lstStyle/>
          <a:p>
            <a:r>
              <a:rPr lang="en-US" dirty="0" smtClean="0"/>
              <a:t>Architecture</a:t>
            </a:r>
          </a:p>
          <a:p>
            <a:r>
              <a:rPr lang="en-US" dirty="0" smtClean="0"/>
              <a:t>Engineering</a:t>
            </a:r>
            <a:endParaRPr lang="en-US" dirty="0"/>
          </a:p>
        </p:txBody>
      </p:sp>
      <p:sp>
        <p:nvSpPr>
          <p:cNvPr id="10" name="TextBox 9"/>
          <p:cNvSpPr txBox="1"/>
          <p:nvPr/>
        </p:nvSpPr>
        <p:spPr>
          <a:xfrm>
            <a:off x="6172200" y="3733800"/>
            <a:ext cx="2133600" cy="1477328"/>
          </a:xfrm>
          <a:prstGeom prst="rect">
            <a:avLst/>
          </a:prstGeom>
          <a:noFill/>
        </p:spPr>
        <p:txBody>
          <a:bodyPr wrap="square" rtlCol="0">
            <a:spAutoFit/>
          </a:bodyPr>
          <a:lstStyle/>
          <a:p>
            <a:r>
              <a:rPr lang="en-US" dirty="0" smtClean="0"/>
              <a:t>Civil</a:t>
            </a:r>
          </a:p>
          <a:p>
            <a:r>
              <a:rPr lang="en-US" dirty="0" smtClean="0"/>
              <a:t>Structural</a:t>
            </a:r>
          </a:p>
          <a:p>
            <a:r>
              <a:rPr lang="en-US" dirty="0" smtClean="0"/>
              <a:t>Mechanical</a:t>
            </a:r>
          </a:p>
          <a:p>
            <a:r>
              <a:rPr lang="en-US" dirty="0" smtClean="0"/>
              <a:t>Electrical</a:t>
            </a:r>
          </a:p>
          <a:p>
            <a:r>
              <a:rPr lang="en-US" dirty="0" smtClean="0"/>
              <a:t>Plumbing</a:t>
            </a:r>
            <a:endParaRPr lang="en-US" dirty="0"/>
          </a:p>
        </p:txBody>
      </p:sp>
    </p:spTree>
    <p:custDataLst>
      <p:tags r:id="rId1"/>
    </p:custDataLst>
  </p:cSld>
  <p:clrMapOvr>
    <a:masterClrMapping/>
  </p:clrMapOvr>
  <p:transition advTm="5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ppt_x"/>
                                          </p:val>
                                        </p:tav>
                                        <p:tav tm="100000">
                                          <p:val>
                                            <p:strVal val="#ppt_x"/>
                                          </p:val>
                                        </p:tav>
                                      </p:tavLst>
                                    </p:anim>
                                    <p:anim calcmode="lin" valueType="num">
                                      <p:cBhvr additive="base">
                                        <p:cTn id="14"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0" fill="hold"/>
                                        <p:tgtEl>
                                          <p:spTgt spid="10"/>
                                        </p:tgtEl>
                                        <p:attrNameLst>
                                          <p:attrName>ppt_x</p:attrName>
                                        </p:attrNameLst>
                                      </p:cBhvr>
                                      <p:tavLst>
                                        <p:tav tm="0">
                                          <p:val>
                                            <p:strVal val="#ppt_x"/>
                                          </p:val>
                                        </p:tav>
                                        <p:tav tm="100000">
                                          <p:val>
                                            <p:strVal val="#ppt_x"/>
                                          </p:val>
                                        </p:tav>
                                      </p:tavLst>
                                    </p:anim>
                                    <p:anim calcmode="lin" valueType="num">
                                      <p:cBhvr additive="base">
                                        <p:cTn id="3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0"/>
                                  </p:iterate>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0" fill="hold"/>
                                        <p:tgtEl>
                                          <p:spTgt spid="6"/>
                                        </p:tgtEl>
                                        <p:attrNameLst>
                                          <p:attrName>ppt_x</p:attrName>
                                        </p:attrNameLst>
                                      </p:cBhvr>
                                      <p:tavLst>
                                        <p:tav tm="0">
                                          <p:val>
                                            <p:strVal val="1+#ppt_w/2"/>
                                          </p:val>
                                        </p:tav>
                                        <p:tav tm="100000">
                                          <p:val>
                                            <p:strVal val="#ppt_x"/>
                                          </p:val>
                                        </p:tav>
                                      </p:tavLst>
                                    </p:anim>
                                    <p:anim calcmode="lin" valueType="num">
                                      <p:cBhvr additive="base">
                                        <p:cTn id="3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7" name="Content Placeholder 2"/>
          <p:cNvSpPr txBox="1">
            <a:spLocks/>
          </p:cNvSpPr>
          <p:nvPr/>
        </p:nvSpPr>
        <p:spPr>
          <a:xfrm>
            <a:off x="304800" y="1981200"/>
            <a:ext cx="8229600" cy="4419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Slidell Memorial Hospital</a:t>
            </a:r>
          </a:p>
          <a:p>
            <a:pPr marL="731520" lvl="1" indent="-274320">
              <a:spcBef>
                <a:spcPct val="20000"/>
              </a:spcBef>
              <a:buClr>
                <a:schemeClr val="accent3"/>
              </a:buClr>
              <a:buSzPct val="95000"/>
              <a:buFont typeface="Wingdings 2"/>
              <a:buChar char=""/>
              <a:defRPr/>
            </a:pPr>
            <a:r>
              <a:rPr lang="en-US" sz="2600" dirty="0" smtClean="0"/>
              <a:t>Lobby/Admit Areas</a:t>
            </a:r>
          </a:p>
          <a:p>
            <a:pPr marL="731520" lvl="1" indent="-274320">
              <a:spcBef>
                <a:spcPct val="20000"/>
              </a:spcBef>
              <a:buClr>
                <a:schemeClr val="accent3"/>
              </a:buClr>
              <a:buSzPct val="95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Medical Intensive Care/Surgical</a:t>
            </a:r>
            <a:r>
              <a:rPr kumimoji="0" lang="en-US" sz="2600" b="0" i="0" u="none" strike="noStrike" kern="1200" cap="none" spc="0" normalizeH="0" noProof="0" dirty="0" smtClean="0">
                <a:ln>
                  <a:noFill/>
                </a:ln>
                <a:solidFill>
                  <a:schemeClr val="tx1"/>
                </a:solidFill>
                <a:effectLst/>
                <a:uLnTx/>
                <a:uFillTx/>
                <a:latin typeface="+mn-lt"/>
                <a:ea typeface="+mn-ea"/>
                <a:cs typeface="+mn-cs"/>
              </a:rPr>
              <a:t> Intensive Care Units</a:t>
            </a:r>
          </a:p>
          <a:p>
            <a:pPr marL="731520" lvl="1" indent="-274320">
              <a:spcBef>
                <a:spcPct val="20000"/>
              </a:spcBef>
              <a:buClr>
                <a:schemeClr val="accent3"/>
              </a:buClr>
              <a:buSzPct val="95000"/>
              <a:buFont typeface="Wingdings 2"/>
              <a:buChar char=""/>
              <a:defRPr/>
            </a:pPr>
            <a:r>
              <a:rPr lang="en-US" sz="2600" dirty="0" smtClean="0"/>
              <a:t>SMH Plaza Roof System</a:t>
            </a: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rPr>
              <a:t>Founders Building Doctors’ Suite</a:t>
            </a:r>
          </a:p>
          <a:p>
            <a:pPr marL="731520" lvl="1" indent="-274320">
              <a:spcBef>
                <a:spcPct val="20000"/>
              </a:spcBef>
              <a:buClr>
                <a:schemeClr val="accent3"/>
              </a:buClr>
              <a:buSzPct val="95000"/>
              <a:buFont typeface="Wingdings 2"/>
              <a:buChar char=""/>
              <a:defRPr/>
            </a:pPr>
            <a:r>
              <a:rPr lang="en-US" sz="2600" dirty="0" smtClean="0"/>
              <a:t>ER Doors Relocation</a:t>
            </a: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rPr>
              <a:t>O.R. Light Fixtures</a:t>
            </a:r>
          </a:p>
          <a:p>
            <a:pPr marL="731520" lvl="1" indent="-274320">
              <a:spcBef>
                <a:spcPct val="20000"/>
              </a:spcBef>
              <a:buClr>
                <a:schemeClr val="accent3"/>
              </a:buClr>
              <a:buSzPct val="95000"/>
              <a:buFont typeface="Wingdings 2"/>
              <a:buChar char=""/>
              <a:defRPr/>
            </a:pPr>
            <a:r>
              <a:rPr lang="en-US" sz="2600" dirty="0" smtClean="0"/>
              <a:t>Wellness Pavilion</a:t>
            </a: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rPr>
              <a:t>HVAC System </a:t>
            </a:r>
          </a:p>
          <a:p>
            <a:pPr marL="731520" lvl="1" indent="-274320">
              <a:spcBef>
                <a:spcPct val="20000"/>
              </a:spcBef>
              <a:buClr>
                <a:schemeClr val="accent3"/>
              </a:buClr>
              <a:buSzPct val="95000"/>
              <a:buFont typeface="Wingdings 2"/>
              <a:buChar char=""/>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3" name="Content Placeholder 2"/>
          <p:cNvSpPr>
            <a:spLocks noGrp="1"/>
          </p:cNvSpPr>
          <p:nvPr>
            <p:ph idx="1"/>
          </p:nvPr>
        </p:nvSpPr>
        <p:spPr>
          <a:xfrm>
            <a:off x="381000" y="2133600"/>
            <a:ext cx="8229600" cy="502920"/>
          </a:xfrm>
        </p:spPr>
        <p:txBody>
          <a:bodyPr/>
          <a:lstStyle/>
          <a:p>
            <a:r>
              <a:rPr lang="en-US" dirty="0" smtClean="0"/>
              <a:t>St. Tammany Parish Health Dept.</a:t>
            </a:r>
            <a:endParaRPr lang="en-US" dirty="0"/>
          </a:p>
        </p:txBody>
      </p:sp>
      <p:sp>
        <p:nvSpPr>
          <p:cNvPr id="4" name="Content Placeholder 2"/>
          <p:cNvSpPr txBox="1">
            <a:spLocks/>
          </p:cNvSpPr>
          <p:nvPr/>
        </p:nvSpPr>
        <p:spPr>
          <a:xfrm>
            <a:off x="381000" y="2819400"/>
            <a:ext cx="73152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Northshore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Regional Medical Center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81000" y="3505200"/>
            <a:ext cx="82296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VA Medical Center – New</a:t>
            </a:r>
            <a:r>
              <a:rPr kumimoji="0" lang="en-US" sz="2600" b="0" i="0" u="none" strike="noStrike" kern="1200" cap="none" spc="0" normalizeH="0" noProof="0" dirty="0" smtClean="0">
                <a:ln>
                  <a:noFill/>
                </a:ln>
                <a:solidFill>
                  <a:schemeClr val="tx1"/>
                </a:solidFill>
                <a:effectLst/>
                <a:uLnTx/>
                <a:uFillTx/>
                <a:latin typeface="+mn-lt"/>
                <a:ea typeface="+mn-ea"/>
                <a:cs typeface="+mn-cs"/>
              </a:rPr>
              <a:t> Orleans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81000" y="4191000"/>
            <a:ext cx="82296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VA Medical Center –</a:t>
            </a:r>
            <a:r>
              <a:rPr kumimoji="0" lang="en-US" sz="2600" b="0" i="0" u="none" strike="noStrike" kern="1200" cap="none" spc="0" normalizeH="0" noProof="0" dirty="0" smtClean="0">
                <a:ln>
                  <a:noFill/>
                </a:ln>
                <a:solidFill>
                  <a:schemeClr val="tx1"/>
                </a:solidFill>
                <a:effectLst/>
                <a:uLnTx/>
                <a:uFillTx/>
                <a:latin typeface="+mn-lt"/>
                <a:ea typeface="+mn-ea"/>
                <a:cs typeface="+mn-cs"/>
              </a:rPr>
              <a:t> Biloxi &amp; Gulfport, MS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3" name="Content Placeholder 2"/>
          <p:cNvSpPr>
            <a:spLocks noGrp="1"/>
          </p:cNvSpPr>
          <p:nvPr>
            <p:ph idx="1"/>
          </p:nvPr>
        </p:nvSpPr>
        <p:spPr>
          <a:xfrm>
            <a:off x="457200" y="2362200"/>
            <a:ext cx="8229600" cy="502920"/>
          </a:xfrm>
        </p:spPr>
        <p:txBody>
          <a:bodyPr/>
          <a:lstStyle/>
          <a:p>
            <a:r>
              <a:rPr lang="en-US" dirty="0" err="1" smtClean="0"/>
              <a:t>Ochsner</a:t>
            </a:r>
            <a:r>
              <a:rPr lang="en-US" dirty="0" smtClean="0"/>
              <a:t> Memorial Hospital</a:t>
            </a:r>
            <a:endParaRPr lang="en-US" dirty="0"/>
          </a:p>
        </p:txBody>
      </p:sp>
      <p:sp>
        <p:nvSpPr>
          <p:cNvPr id="4" name="Content Placeholder 2"/>
          <p:cNvSpPr txBox="1">
            <a:spLocks/>
          </p:cNvSpPr>
          <p:nvPr/>
        </p:nvSpPr>
        <p:spPr>
          <a:xfrm>
            <a:off x="457200" y="2819400"/>
            <a:ext cx="82296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Baptist Memorial Hospital</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3276600"/>
            <a:ext cx="82296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Southeast Louisiana Hospital</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733800"/>
            <a:ext cx="8229600" cy="2971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Miscellaneous Health</a:t>
            </a:r>
            <a:r>
              <a:rPr kumimoji="0" lang="en-US" sz="2600" b="0" i="0" u="none" strike="noStrike" kern="1200" cap="none" spc="0" normalizeH="0" noProof="0" dirty="0" smtClean="0">
                <a:ln>
                  <a:noFill/>
                </a:ln>
                <a:solidFill>
                  <a:schemeClr val="tx1"/>
                </a:solidFill>
                <a:effectLst/>
                <a:uLnTx/>
                <a:uFillTx/>
                <a:latin typeface="+mn-lt"/>
                <a:ea typeface="+mn-ea"/>
                <a:cs typeface="+mn-cs"/>
              </a:rPr>
              <a:t> &amp; Hospital Related Work:</a:t>
            </a:r>
          </a:p>
          <a:p>
            <a:pPr marL="731520" lvl="1" indent="-274320">
              <a:spcBef>
                <a:spcPct val="20000"/>
              </a:spcBef>
              <a:buClr>
                <a:schemeClr val="accent3"/>
              </a:buClr>
              <a:buSzPct val="95000"/>
              <a:buFont typeface="Wingdings 2"/>
              <a:buChar char=""/>
            </a:pPr>
            <a:r>
              <a:rPr lang="en-US" sz="2600" baseline="0" dirty="0" smtClean="0"/>
              <a:t>Infant</a:t>
            </a:r>
            <a:r>
              <a:rPr lang="en-US" sz="2600" dirty="0" smtClean="0"/>
              <a:t> Care Center, Covington, LA</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Dr. Palazzo</a:t>
            </a:r>
            <a:r>
              <a:rPr kumimoji="0" lang="en-US" sz="2600" b="0" i="0" u="none" strike="noStrike" kern="1200" cap="none" spc="0" normalizeH="0" noProof="0" dirty="0" smtClean="0">
                <a:ln>
                  <a:noFill/>
                </a:ln>
                <a:solidFill>
                  <a:schemeClr val="tx1"/>
                </a:solidFill>
                <a:effectLst/>
                <a:uLnTx/>
                <a:uFillTx/>
                <a:latin typeface="+mn-lt"/>
                <a:ea typeface="+mn-ea"/>
                <a:cs typeface="+mn-cs"/>
              </a:rPr>
              <a:t> Pediatric Clinic Additions &amp; Renovations</a:t>
            </a:r>
          </a:p>
          <a:p>
            <a:pPr marL="731520" lvl="1" indent="-274320">
              <a:spcBef>
                <a:spcPct val="20000"/>
              </a:spcBef>
              <a:buClr>
                <a:schemeClr val="accent3"/>
              </a:buClr>
              <a:buSzPct val="95000"/>
              <a:buFont typeface="Wingdings 2"/>
              <a:buChar char=""/>
            </a:pPr>
            <a:r>
              <a:rPr lang="en-US" sz="2600" noProof="0" dirty="0" err="1" smtClean="0"/>
              <a:t>Zelden</a:t>
            </a:r>
            <a:r>
              <a:rPr lang="en-US" sz="2600" noProof="0" dirty="0" smtClean="0"/>
              <a:t> Physical Therapy M.O.B.</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mn-lt"/>
                <a:ea typeface="+mn-ea"/>
                <a:cs typeface="+mn-cs"/>
              </a:rPr>
              <a:t>Slidell</a:t>
            </a:r>
            <a:r>
              <a:rPr kumimoji="0" lang="en-US" sz="2600" b="0" i="0" u="none" strike="noStrike" kern="1200" cap="none" spc="0" normalizeH="0" dirty="0" smtClean="0">
                <a:ln>
                  <a:noFill/>
                </a:ln>
                <a:solidFill>
                  <a:schemeClr val="tx1"/>
                </a:solidFill>
                <a:effectLst/>
                <a:uLnTx/>
                <a:uFillTx/>
                <a:latin typeface="+mn-lt"/>
                <a:ea typeface="+mn-ea"/>
                <a:cs typeface="+mn-cs"/>
              </a:rPr>
              <a:t> Center for Physical Therapy</a:t>
            </a:r>
          </a:p>
          <a:p>
            <a:pPr marL="731520" lvl="1" indent="-274320">
              <a:spcBef>
                <a:spcPct val="20000"/>
              </a:spcBef>
              <a:buClr>
                <a:schemeClr val="accent3"/>
              </a:buClr>
              <a:buSzPct val="95000"/>
              <a:buFont typeface="Wingdings 2"/>
              <a:buChar cha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1935480"/>
            <a:ext cx="8229600" cy="5029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East Jefferson General Hospital</a:t>
            </a:r>
            <a:r>
              <a:rPr kumimoji="0" lang="en-US" sz="2600" b="0" i="0" u="none" strike="noStrike" kern="1200" cap="none" spc="0" normalizeH="0" noProof="0" dirty="0" smtClean="0">
                <a:ln>
                  <a:noFill/>
                </a:ln>
                <a:solidFill>
                  <a:schemeClr val="tx1"/>
                </a:solidFill>
                <a:effectLst/>
                <a:uLnTx/>
                <a:uFillTx/>
                <a:latin typeface="+mn-lt"/>
                <a:ea typeface="+mn-ea"/>
                <a:cs typeface="+mn-cs"/>
              </a:rPr>
              <a:t> – Metairie, LA</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or exterior video</a:t>
            </a:r>
            <a:endParaRPr lang="en-US"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447800"/>
          </a:xfrm>
        </p:spPr>
        <p:txBody>
          <a:bodyPr>
            <a:normAutofit/>
          </a:bodyPr>
          <a:lstStyle/>
          <a:p>
            <a:pPr algn="ctr"/>
            <a:r>
              <a:rPr lang="en-US" sz="4800" dirty="0" smtClean="0">
                <a:solidFill>
                  <a:schemeClr val="tx1"/>
                </a:solidFill>
              </a:rPr>
              <a:t>DAMMON</a:t>
            </a:r>
            <a:r>
              <a:rPr lang="en-US" sz="4800" dirty="0" smtClean="0"/>
              <a:t> </a:t>
            </a:r>
            <a:r>
              <a:rPr lang="en-US" sz="4800" dirty="0" smtClean="0">
                <a:solidFill>
                  <a:schemeClr val="tx1"/>
                </a:solidFill>
              </a:rPr>
              <a:t>ENGINEERING,</a:t>
            </a:r>
            <a:r>
              <a:rPr lang="en-US" sz="4800" dirty="0" smtClean="0"/>
              <a:t> </a:t>
            </a:r>
            <a:r>
              <a:rPr lang="en-US" sz="4800" dirty="0" smtClean="0">
                <a:solidFill>
                  <a:schemeClr val="tx1"/>
                </a:solidFill>
              </a:rPr>
              <a:t>INC.</a:t>
            </a:r>
            <a:br>
              <a:rPr lang="en-US" sz="4800" dirty="0" smtClean="0">
                <a:solidFill>
                  <a:schemeClr val="tx1"/>
                </a:solidFill>
              </a:rPr>
            </a:br>
            <a:r>
              <a:rPr lang="en-US" sz="3100" dirty="0" smtClean="0">
                <a:solidFill>
                  <a:schemeClr val="tx1"/>
                </a:solidFill>
                <a:latin typeface="+mn-lt"/>
              </a:rPr>
              <a:t>Architects &amp; Engineers</a:t>
            </a:r>
            <a:endParaRPr lang="en-US" sz="3100" dirty="0">
              <a:solidFill>
                <a:schemeClr val="tx1"/>
              </a:solidFill>
              <a:latin typeface="+mn-lt"/>
            </a:endParaRPr>
          </a:p>
        </p:txBody>
      </p:sp>
      <p:pic>
        <p:nvPicPr>
          <p:cNvPr id="4" name="Picture 3" descr="Office Sign Photo.bmp"/>
          <p:cNvPicPr>
            <a:picLocks noChangeAspect="1"/>
          </p:cNvPicPr>
          <p:nvPr/>
        </p:nvPicPr>
        <p:blipFill>
          <a:blip r:embed="rId3" cstate="print"/>
          <a:stretch>
            <a:fillRect/>
          </a:stretch>
        </p:blipFill>
        <p:spPr>
          <a:xfrm>
            <a:off x="2743200" y="2133600"/>
            <a:ext cx="3326011" cy="33522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2895600" y="5715000"/>
            <a:ext cx="3124200" cy="707886"/>
          </a:xfrm>
          <a:prstGeom prst="rect">
            <a:avLst/>
          </a:prstGeom>
          <a:noFill/>
        </p:spPr>
        <p:txBody>
          <a:bodyPr wrap="square" rtlCol="0">
            <a:spAutoFit/>
          </a:bodyPr>
          <a:lstStyle/>
          <a:p>
            <a:r>
              <a:rPr lang="en-US" sz="2000" b="1" i="1" dirty="0" smtClean="0"/>
              <a:t>Proudly Serving the Gulf South Region Since 1978</a:t>
            </a:r>
            <a:endParaRPr lang="en-U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Generations of Experience</a:t>
            </a:r>
            <a:endParaRPr lang="en-US" dirty="0"/>
          </a:p>
        </p:txBody>
      </p:sp>
      <p:sp>
        <p:nvSpPr>
          <p:cNvPr id="3" name="Content Placeholder 2"/>
          <p:cNvSpPr>
            <a:spLocks noGrp="1"/>
          </p:cNvSpPr>
          <p:nvPr>
            <p:ph idx="1"/>
          </p:nvPr>
        </p:nvSpPr>
        <p:spPr>
          <a:xfrm>
            <a:off x="381000" y="5257800"/>
            <a:ext cx="8229600" cy="1036320"/>
          </a:xfrm>
        </p:spPr>
        <p:txBody>
          <a:bodyPr>
            <a:normAutofit/>
          </a:bodyPr>
          <a:lstStyle/>
          <a:p>
            <a:pPr algn="ctr">
              <a:buNone/>
            </a:pPr>
            <a:r>
              <a:rPr lang="en-US" b="1" dirty="0" smtClean="0">
                <a:solidFill>
                  <a:schemeClr val="tx2"/>
                </a:solidFill>
              </a:rPr>
              <a:t>OVER 100 YEARS OF COMBINED KNOWLEDGE &amp; EXPERIENCE AT YOUR SERVICE</a:t>
            </a:r>
          </a:p>
        </p:txBody>
      </p:sp>
      <p:sp>
        <p:nvSpPr>
          <p:cNvPr id="4" name="Content Placeholder 2"/>
          <p:cNvSpPr txBox="1">
            <a:spLocks/>
          </p:cNvSpPr>
          <p:nvPr/>
        </p:nvSpPr>
        <p:spPr>
          <a:xfrm>
            <a:off x="609600" y="1828800"/>
            <a:ext cx="8229600" cy="10363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President &amp; Chief Engineer, Emmett G. Dammon</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Over 48 years of experience</a:t>
            </a:r>
          </a:p>
        </p:txBody>
      </p:sp>
      <p:sp>
        <p:nvSpPr>
          <p:cNvPr id="5" name="Content Placeholder 2"/>
          <p:cNvSpPr txBox="1">
            <a:spLocks/>
          </p:cNvSpPr>
          <p:nvPr/>
        </p:nvSpPr>
        <p:spPr>
          <a:xfrm>
            <a:off x="609600" y="2743200"/>
            <a:ext cx="8229600" cy="10363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Chief Architect, Robert L.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Wiltse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Over 34 years of experience</a:t>
            </a:r>
          </a:p>
        </p:txBody>
      </p:sp>
      <p:sp>
        <p:nvSpPr>
          <p:cNvPr id="6" name="Content Placeholder 2"/>
          <p:cNvSpPr txBox="1">
            <a:spLocks/>
          </p:cNvSpPr>
          <p:nvPr/>
        </p:nvSpPr>
        <p:spPr>
          <a:xfrm>
            <a:off x="609600" y="3733800"/>
            <a:ext cx="5181600" cy="1371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Chuck Dammon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David Dammon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Kirt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Dammon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1+#ppt_w/2"/>
                                          </p:val>
                                        </p:tav>
                                        <p:tav tm="100000">
                                          <p:val>
                                            <p:strVal val="#ppt_x"/>
                                          </p:val>
                                        </p:tav>
                                      </p:tavLst>
                                    </p:anim>
                                    <p:anim calcmode="lin" valueType="num">
                                      <p:cBhvr additive="base">
                                        <p:cTn id="14"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1+#ppt_w/2"/>
                                          </p:val>
                                        </p:tav>
                                        <p:tav tm="100000">
                                          <p:val>
                                            <p:strVal val="#ppt_x"/>
                                          </p:val>
                                        </p:tav>
                                      </p:tavLst>
                                    </p:anim>
                                    <p:anim calcmode="lin" valueType="num">
                                      <p:cBhvr additive="base">
                                        <p:cTn id="20"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1" nodeType="clickEffect">
                                  <p:stCondLst>
                                    <p:cond delay="0"/>
                                  </p:stCondLst>
                                  <p:iterate type="lt">
                                    <p:tmPct val="4000"/>
                                  </p:iterate>
                                  <p:childTnLst>
                                    <p:set>
                                      <p:cBhvr override="childStyle">
                                        <p:cTn id="24" dur="2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Commercial Projects</a:t>
            </a:r>
            <a:endParaRPr lang="en-US" dirty="0"/>
          </a:p>
        </p:txBody>
      </p:sp>
      <p:sp>
        <p:nvSpPr>
          <p:cNvPr id="3" name="Content Placeholder 2"/>
          <p:cNvSpPr>
            <a:spLocks noGrp="1"/>
          </p:cNvSpPr>
          <p:nvPr>
            <p:ph idx="1"/>
          </p:nvPr>
        </p:nvSpPr>
        <p:spPr>
          <a:xfrm>
            <a:off x="457200" y="1752600"/>
            <a:ext cx="8229600" cy="502920"/>
          </a:xfrm>
        </p:spPr>
        <p:txBody>
          <a:bodyPr/>
          <a:lstStyle/>
          <a:p>
            <a:r>
              <a:rPr lang="en-US" dirty="0" smtClean="0"/>
              <a:t>PCS – Platform Crane Services:</a:t>
            </a:r>
            <a:endParaRPr lang="en-US" dirty="0"/>
          </a:p>
        </p:txBody>
      </p:sp>
      <p:pic>
        <p:nvPicPr>
          <p:cNvPr id="4" name="Picture 3" descr="Platform Crane #1.jpg"/>
          <p:cNvPicPr>
            <a:picLocks noChangeAspect="1"/>
          </p:cNvPicPr>
          <p:nvPr/>
        </p:nvPicPr>
        <p:blipFill>
          <a:blip r:embed="rId3" cstate="print"/>
          <a:stretch>
            <a:fillRect/>
          </a:stretch>
        </p:blipFill>
        <p:spPr>
          <a:xfrm>
            <a:off x="1600200" y="2362200"/>
            <a:ext cx="575244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Commercial Projects</a:t>
            </a:r>
            <a:endParaRPr lang="en-US" dirty="0"/>
          </a:p>
        </p:txBody>
      </p:sp>
      <p:sp>
        <p:nvSpPr>
          <p:cNvPr id="3" name="Content Placeholder 2"/>
          <p:cNvSpPr>
            <a:spLocks noGrp="1"/>
          </p:cNvSpPr>
          <p:nvPr>
            <p:ph idx="1"/>
          </p:nvPr>
        </p:nvSpPr>
        <p:spPr>
          <a:xfrm>
            <a:off x="457200" y="1935480"/>
            <a:ext cx="8229600" cy="655320"/>
          </a:xfrm>
        </p:spPr>
        <p:txBody>
          <a:bodyPr/>
          <a:lstStyle/>
          <a:p>
            <a:r>
              <a:rPr lang="en-US" dirty="0" smtClean="0"/>
              <a:t>Mutter Shopping Center:</a:t>
            </a:r>
            <a:endParaRPr lang="en-US" dirty="0"/>
          </a:p>
        </p:txBody>
      </p:sp>
      <p:pic>
        <p:nvPicPr>
          <p:cNvPr id="5" name="Picture 4" descr="DSCF6632_edited.JPG"/>
          <p:cNvPicPr>
            <a:picLocks noChangeAspect="1"/>
          </p:cNvPicPr>
          <p:nvPr/>
        </p:nvPicPr>
        <p:blipFill>
          <a:blip r:embed="rId3" cstate="print"/>
          <a:stretch>
            <a:fillRect/>
          </a:stretch>
        </p:blipFill>
        <p:spPr>
          <a:xfrm>
            <a:off x="4648200" y="2362200"/>
            <a:ext cx="4267200" cy="2413604"/>
          </a:xfrm>
          <a:prstGeom prst="rect">
            <a:avLst/>
          </a:prstGeom>
          <a:ln>
            <a:noFill/>
          </a:ln>
          <a:effectLst>
            <a:outerShdw blurRad="292100" dist="139700" dir="2700000" algn="tl" rotWithShape="0">
              <a:srgbClr val="333333">
                <a:alpha val="65000"/>
              </a:srgbClr>
            </a:outerShdw>
          </a:effectLst>
        </p:spPr>
      </p:pic>
      <p:pic>
        <p:nvPicPr>
          <p:cNvPr id="6" name="Picture 5" descr="DSCF0619.JPG"/>
          <p:cNvPicPr>
            <a:picLocks noChangeAspect="1"/>
          </p:cNvPicPr>
          <p:nvPr/>
        </p:nvPicPr>
        <p:blipFill>
          <a:blip r:embed="rId4" cstate="print"/>
          <a:stretch>
            <a:fillRect/>
          </a:stretch>
        </p:blipFill>
        <p:spPr>
          <a:xfrm>
            <a:off x="182078" y="3200400"/>
            <a:ext cx="4237522" cy="31823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Commercial Projects</a:t>
            </a:r>
            <a:endParaRPr lang="en-US" dirty="0"/>
          </a:p>
        </p:txBody>
      </p:sp>
      <p:sp>
        <p:nvSpPr>
          <p:cNvPr id="3" name="Content Placeholder 2"/>
          <p:cNvSpPr>
            <a:spLocks noGrp="1"/>
          </p:cNvSpPr>
          <p:nvPr>
            <p:ph idx="1"/>
          </p:nvPr>
        </p:nvSpPr>
        <p:spPr>
          <a:xfrm>
            <a:off x="457200" y="1935480"/>
            <a:ext cx="8229600" cy="579120"/>
          </a:xfrm>
        </p:spPr>
        <p:txBody>
          <a:bodyPr/>
          <a:lstStyle/>
          <a:p>
            <a:r>
              <a:rPr lang="en-US" dirty="0" smtClean="0"/>
              <a:t>Old Towne Center:</a:t>
            </a:r>
            <a:endParaRPr lang="en-US" dirty="0"/>
          </a:p>
        </p:txBody>
      </p:sp>
      <p:pic>
        <p:nvPicPr>
          <p:cNvPr id="4" name="Picture 3" descr="100_0839.jpg"/>
          <p:cNvPicPr>
            <a:picLocks noChangeAspect="1"/>
          </p:cNvPicPr>
          <p:nvPr/>
        </p:nvPicPr>
        <p:blipFill>
          <a:blip r:embed="rId3" cstate="print"/>
          <a:stretch>
            <a:fillRect/>
          </a:stretch>
        </p:blipFill>
        <p:spPr>
          <a:xfrm>
            <a:off x="4856480" y="3642360"/>
            <a:ext cx="4287520" cy="3215640"/>
          </a:xfrm>
          <a:prstGeom prst="rect">
            <a:avLst/>
          </a:prstGeom>
          <a:ln>
            <a:noFill/>
          </a:ln>
          <a:effectLst>
            <a:outerShdw blurRad="292100" dist="139700" dir="2700000" algn="tl" rotWithShape="0">
              <a:srgbClr val="333333">
                <a:alpha val="65000"/>
              </a:srgbClr>
            </a:outerShdw>
          </a:effectLst>
        </p:spPr>
      </p:pic>
      <p:pic>
        <p:nvPicPr>
          <p:cNvPr id="6" name="Picture 5" descr="100_0842cropped.jpg"/>
          <p:cNvPicPr>
            <a:picLocks noChangeAspect="1"/>
          </p:cNvPicPr>
          <p:nvPr/>
        </p:nvPicPr>
        <p:blipFill>
          <a:blip r:embed="rId4" cstate="print"/>
          <a:stretch>
            <a:fillRect/>
          </a:stretch>
        </p:blipFill>
        <p:spPr>
          <a:xfrm>
            <a:off x="0" y="2362200"/>
            <a:ext cx="4704827" cy="30346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Local Commercial Projects</a:t>
            </a:r>
            <a:endParaRPr lang="en-US" dirty="0"/>
          </a:p>
        </p:txBody>
      </p:sp>
      <p:sp>
        <p:nvSpPr>
          <p:cNvPr id="3" name="Content Placeholder 2"/>
          <p:cNvSpPr>
            <a:spLocks noGrp="1"/>
          </p:cNvSpPr>
          <p:nvPr>
            <p:ph idx="1"/>
          </p:nvPr>
        </p:nvSpPr>
        <p:spPr>
          <a:xfrm>
            <a:off x="457200" y="1219200"/>
            <a:ext cx="8229600" cy="579120"/>
          </a:xfrm>
        </p:spPr>
        <p:txBody>
          <a:bodyPr/>
          <a:lstStyle/>
          <a:p>
            <a:r>
              <a:rPr lang="en-US" dirty="0" smtClean="0"/>
              <a:t>Other Area Projects:</a:t>
            </a:r>
            <a:endParaRPr lang="en-US" dirty="0"/>
          </a:p>
        </p:txBody>
      </p:sp>
      <p:pic>
        <p:nvPicPr>
          <p:cNvPr id="4" name="Picture 3" descr="DSCF0608.JPG"/>
          <p:cNvPicPr>
            <a:picLocks noChangeAspect="1"/>
          </p:cNvPicPr>
          <p:nvPr/>
        </p:nvPicPr>
        <p:blipFill>
          <a:blip r:embed="rId3" cstate="print"/>
          <a:stretch>
            <a:fillRect/>
          </a:stretch>
        </p:blipFill>
        <p:spPr>
          <a:xfrm>
            <a:off x="609601" y="1752600"/>
            <a:ext cx="3276599" cy="2460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SCF6666.JPG"/>
          <p:cNvPicPr>
            <a:picLocks noChangeAspect="1"/>
          </p:cNvPicPr>
          <p:nvPr/>
        </p:nvPicPr>
        <p:blipFill>
          <a:blip r:embed="rId4" cstate="print"/>
          <a:stretch>
            <a:fillRect/>
          </a:stretch>
        </p:blipFill>
        <p:spPr>
          <a:xfrm>
            <a:off x="4876800" y="1752600"/>
            <a:ext cx="3276600"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SCF6674.JPG"/>
          <p:cNvPicPr>
            <a:picLocks noChangeAspect="1"/>
          </p:cNvPicPr>
          <p:nvPr/>
        </p:nvPicPr>
        <p:blipFill>
          <a:blip r:embed="rId5" cstate="print"/>
          <a:stretch>
            <a:fillRect/>
          </a:stretch>
        </p:blipFill>
        <p:spPr>
          <a:xfrm>
            <a:off x="609600" y="4267200"/>
            <a:ext cx="3276600"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NS Bldg. - AIG.JPG"/>
          <p:cNvPicPr>
            <a:picLocks noChangeAspect="1"/>
          </p:cNvPicPr>
          <p:nvPr/>
        </p:nvPicPr>
        <p:blipFill>
          <a:blip r:embed="rId6" cstate="print"/>
          <a:stretch>
            <a:fillRect/>
          </a:stretch>
        </p:blipFill>
        <p:spPr>
          <a:xfrm>
            <a:off x="4585105" y="4267200"/>
            <a:ext cx="3949295"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3" name="Content Placeholder 2"/>
          <p:cNvSpPr>
            <a:spLocks noGrp="1"/>
          </p:cNvSpPr>
          <p:nvPr>
            <p:ph idx="1"/>
          </p:nvPr>
        </p:nvSpPr>
        <p:spPr>
          <a:xfrm>
            <a:off x="457200" y="1935480"/>
            <a:ext cx="8229600" cy="579120"/>
          </a:xfrm>
        </p:spPr>
        <p:txBody>
          <a:bodyPr/>
          <a:lstStyle/>
          <a:p>
            <a:r>
              <a:rPr lang="en-US" dirty="0" smtClean="0"/>
              <a:t>Methodist Health System Foundation:</a:t>
            </a:r>
            <a:endParaRPr lang="en-US" dirty="0"/>
          </a:p>
        </p:txBody>
      </p:sp>
      <p:pic>
        <p:nvPicPr>
          <p:cNvPr id="5" name="Picture 4" descr="Copy of KaufmannMethodistFoundation+010[1].jpg"/>
          <p:cNvPicPr>
            <a:picLocks noChangeAspect="1"/>
          </p:cNvPicPr>
          <p:nvPr/>
        </p:nvPicPr>
        <p:blipFill>
          <a:blip r:embed="rId3" cstate="print"/>
          <a:stretch>
            <a:fillRect/>
          </a:stretch>
        </p:blipFill>
        <p:spPr>
          <a:xfrm>
            <a:off x="1905000" y="2514600"/>
            <a:ext cx="5410200" cy="40461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7" name="Content Placeholder 2"/>
          <p:cNvSpPr txBox="1">
            <a:spLocks/>
          </p:cNvSpPr>
          <p:nvPr/>
        </p:nvSpPr>
        <p:spPr>
          <a:xfrm>
            <a:off x="457200" y="1981200"/>
            <a:ext cx="82296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Instant Care Family Medical Center:</a:t>
            </a:r>
          </a:p>
        </p:txBody>
      </p:sp>
      <p:pic>
        <p:nvPicPr>
          <p:cNvPr id="4" name="Picture 3" descr="March 2010 007.jpg"/>
          <p:cNvPicPr>
            <a:picLocks noChangeAspect="1"/>
          </p:cNvPicPr>
          <p:nvPr/>
        </p:nvPicPr>
        <p:blipFill>
          <a:blip r:embed="rId3" cstate="print"/>
          <a:stretch>
            <a:fillRect/>
          </a:stretch>
        </p:blipFill>
        <p:spPr>
          <a:xfrm>
            <a:off x="1905000" y="2514600"/>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and Medical Projects</a:t>
            </a:r>
            <a:endParaRPr lang="en-US" dirty="0"/>
          </a:p>
        </p:txBody>
      </p:sp>
      <p:sp>
        <p:nvSpPr>
          <p:cNvPr id="7" name="Content Placeholder 2"/>
          <p:cNvSpPr txBox="1">
            <a:spLocks/>
          </p:cNvSpPr>
          <p:nvPr/>
        </p:nvSpPr>
        <p:spPr>
          <a:xfrm>
            <a:off x="457200" y="1981200"/>
            <a:ext cx="82296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Hildebrandt Family Dentistry:</a:t>
            </a:r>
          </a:p>
        </p:txBody>
      </p:sp>
      <p:pic>
        <p:nvPicPr>
          <p:cNvPr id="5" name="Picture 4" descr="Family Dentist.JPG"/>
          <p:cNvPicPr>
            <a:picLocks noChangeAspect="1"/>
          </p:cNvPicPr>
          <p:nvPr/>
        </p:nvPicPr>
        <p:blipFill>
          <a:blip r:embed="rId3" cstate="print"/>
          <a:stretch>
            <a:fillRect/>
          </a:stretch>
        </p:blipFill>
        <p:spPr>
          <a:xfrm>
            <a:off x="1600200" y="2667000"/>
            <a:ext cx="5715000" cy="34708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16772</TotalTime>
  <Words>2183</Words>
  <Application>Microsoft Office PowerPoint</Application>
  <PresentationFormat>On-screen Show (4:3)</PresentationFormat>
  <Paragraphs>125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DAMMON ENGINEERING, INC.</vt:lpstr>
      <vt:lpstr>Generations of Experience</vt:lpstr>
      <vt:lpstr>Local Commercial Projects</vt:lpstr>
      <vt:lpstr>Local Commercial Projects</vt:lpstr>
      <vt:lpstr>Local Commercial Projects</vt:lpstr>
      <vt:lpstr>Local Commercial Projects</vt:lpstr>
      <vt:lpstr>Hospital and Medical Projects</vt:lpstr>
      <vt:lpstr>Hospital and Medical Projects</vt:lpstr>
      <vt:lpstr>Hospital and Medical Projects</vt:lpstr>
      <vt:lpstr>Hospital and Medical Projects</vt:lpstr>
      <vt:lpstr>Hospital and Medical Projects</vt:lpstr>
      <vt:lpstr>Hospital and Medical Projects</vt:lpstr>
      <vt:lpstr>Interior or exterior video</vt:lpstr>
      <vt:lpstr>DAMMON ENGINEERING, INC. Architects &amp; Engineers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Emmett Dammon</dc:creator>
  <cp:lastModifiedBy>Kirt Dammon</cp:lastModifiedBy>
  <cp:revision>316</cp:revision>
  <dcterms:created xsi:type="dcterms:W3CDTF">2010-03-02T22:09:50Z</dcterms:created>
  <dcterms:modified xsi:type="dcterms:W3CDTF">2010-03-17T16:33:23Z</dcterms:modified>
</cp:coreProperties>
</file>