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1"/>
    <p:sldMasterId id="2147483674" r:id="rId2"/>
  </p:sldMasterIdLst>
  <p:notesMasterIdLst>
    <p:notesMasterId r:id="rId17"/>
  </p:notesMasterIdLst>
  <p:handoutMasterIdLst>
    <p:handoutMasterId r:id="rId18"/>
  </p:handoutMasterIdLst>
  <p:sldIdLst>
    <p:sldId id="281" r:id="rId3"/>
    <p:sldId id="331" r:id="rId4"/>
    <p:sldId id="318" r:id="rId5"/>
    <p:sldId id="313" r:id="rId6"/>
    <p:sldId id="328" r:id="rId7"/>
    <p:sldId id="325" r:id="rId8"/>
    <p:sldId id="322" r:id="rId9"/>
    <p:sldId id="327" r:id="rId10"/>
    <p:sldId id="329" r:id="rId11"/>
    <p:sldId id="319" r:id="rId12"/>
    <p:sldId id="321" r:id="rId13"/>
    <p:sldId id="330" r:id="rId14"/>
    <p:sldId id="323" r:id="rId15"/>
    <p:sldId id="324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3A00CC"/>
    <a:srgbClr val="38009E"/>
    <a:srgbClr val="5500EE"/>
    <a:srgbClr val="8FFFE4"/>
    <a:srgbClr val="0000FF"/>
    <a:srgbClr val="FF0000"/>
    <a:srgbClr val="FF0066"/>
    <a:srgbClr val="FFE285"/>
    <a:srgbClr val="FFEBA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353" autoAdjust="0"/>
    <p:restoredTop sz="99528" autoAdjust="0"/>
  </p:normalViewPr>
  <p:slideViewPr>
    <p:cSldViewPr snapToGrid="0">
      <p:cViewPr>
        <p:scale>
          <a:sx n="90" d="100"/>
          <a:sy n="90" d="100"/>
        </p:scale>
        <p:origin x="-210" y="-90"/>
      </p:cViewPr>
      <p:guideLst>
        <p:guide orient="horz" pos="1885"/>
        <p:guide pos="3563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AA6B3D3-47A4-4531-BE14-D67DA6AD3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9152788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911F899-BE7A-4A4E-B2E6-A426AE21A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165484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random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13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C2B99B-0C5F-4B80-81DD-C7BB03A8DA4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random/>
  </p:transition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715000" y="1447800"/>
            <a:ext cx="274320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015163" y="1403350"/>
            <a:ext cx="153511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7242175" y="1385888"/>
            <a:ext cx="1652588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7015163" y="1403350"/>
            <a:ext cx="153511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7242175" y="1385888"/>
            <a:ext cx="1652588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7032625" y="1392238"/>
            <a:ext cx="15367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7259638" y="1374775"/>
            <a:ext cx="16541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2" name="Rectangle 214"/>
          <p:cNvSpPr>
            <a:spLocks noChangeArrowheads="1"/>
          </p:cNvSpPr>
          <p:nvPr/>
        </p:nvSpPr>
        <p:spPr bwMode="auto">
          <a:xfrm>
            <a:off x="7259638" y="1374775"/>
            <a:ext cx="16541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3" name="Rectangle 215"/>
          <p:cNvSpPr>
            <a:spLocks noChangeArrowheads="1"/>
          </p:cNvSpPr>
          <p:nvPr/>
        </p:nvSpPr>
        <p:spPr bwMode="auto">
          <a:xfrm>
            <a:off x="7026275" y="1420813"/>
            <a:ext cx="159543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4" name="Rectangle 216"/>
          <p:cNvSpPr>
            <a:spLocks noChangeArrowheads="1"/>
          </p:cNvSpPr>
          <p:nvPr/>
        </p:nvSpPr>
        <p:spPr bwMode="auto">
          <a:xfrm>
            <a:off x="7038975" y="1457325"/>
            <a:ext cx="91723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b="1" dirty="0" smtClean="0">
                <a:ln w="1905"/>
                <a:solidFill>
                  <a:srgbClr val="38009E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ndy" pitchFamily="66" charset="0"/>
              </a:rPr>
              <a:t>July 26, 2013</a:t>
            </a:r>
            <a:endParaRPr lang="en-US" sz="1400" b="1" dirty="0">
              <a:ln w="1905"/>
              <a:solidFill>
                <a:srgbClr val="38009E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ndy" pitchFamily="66" charset="0"/>
            </a:endParaRPr>
          </a:p>
        </p:txBody>
      </p:sp>
      <p:sp>
        <p:nvSpPr>
          <p:cNvPr id="2066" name="Freeform 222"/>
          <p:cNvSpPr>
            <a:spLocks/>
          </p:cNvSpPr>
          <p:nvPr/>
        </p:nvSpPr>
        <p:spPr bwMode="auto">
          <a:xfrm>
            <a:off x="1131888" y="279400"/>
            <a:ext cx="1587" cy="3175"/>
          </a:xfrm>
          <a:custGeom>
            <a:avLst/>
            <a:gdLst>
              <a:gd name="T0" fmla="*/ 0 w 1"/>
              <a:gd name="T1" fmla="*/ 2147483647 h 2"/>
              <a:gd name="T2" fmla="*/ 0 w 1"/>
              <a:gd name="T3" fmla="*/ 0 h 2"/>
              <a:gd name="T4" fmla="*/ 0 w 1"/>
              <a:gd name="T5" fmla="*/ 0 h 2"/>
              <a:gd name="T6" fmla="*/ 0 w 1"/>
              <a:gd name="T7" fmla="*/ 0 h 2"/>
              <a:gd name="T8" fmla="*/ 0 w 1"/>
              <a:gd name="T9" fmla="*/ 0 h 2"/>
              <a:gd name="T10" fmla="*/ 0 w 1"/>
              <a:gd name="T11" fmla="*/ 0 h 2"/>
              <a:gd name="T12" fmla="*/ 0 w 1"/>
              <a:gd name="T13" fmla="*/ 2147483647 h 2"/>
              <a:gd name="T14" fmla="*/ 0 w 1"/>
              <a:gd name="T15" fmla="*/ 2147483647 h 2"/>
              <a:gd name="T16" fmla="*/ 0 w 1"/>
              <a:gd name="T17" fmla="*/ 2147483647 h 2"/>
              <a:gd name="T18" fmla="*/ 0 w 1"/>
              <a:gd name="T19" fmla="*/ 2147483647 h 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"/>
              <a:gd name="T31" fmla="*/ 0 h 2"/>
              <a:gd name="T32" fmla="*/ 1 w 1"/>
              <a:gd name="T33" fmla="*/ 2 h 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" h="2">
                <a:moveTo>
                  <a:pt x="0" y="1"/>
                </a:moveTo>
                <a:lnTo>
                  <a:pt x="0" y="0"/>
                </a:lnTo>
                <a:lnTo>
                  <a:pt x="0" y="1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7" name="Freeform 223"/>
          <p:cNvSpPr>
            <a:spLocks/>
          </p:cNvSpPr>
          <p:nvPr/>
        </p:nvSpPr>
        <p:spPr bwMode="auto">
          <a:xfrm>
            <a:off x="1158875" y="344488"/>
            <a:ext cx="6350" cy="4762"/>
          </a:xfrm>
          <a:custGeom>
            <a:avLst/>
            <a:gdLst>
              <a:gd name="T0" fmla="*/ 0 w 3"/>
              <a:gd name="T1" fmla="*/ 2147483647 h 2"/>
              <a:gd name="T2" fmla="*/ 0 w 3"/>
              <a:gd name="T3" fmla="*/ 2147483647 h 2"/>
              <a:gd name="T4" fmla="*/ 2147483647 w 3"/>
              <a:gd name="T5" fmla="*/ 2147483647 h 2"/>
              <a:gd name="T6" fmla="*/ 2147483647 w 3"/>
              <a:gd name="T7" fmla="*/ 2147483647 h 2"/>
              <a:gd name="T8" fmla="*/ 2147483647 w 3"/>
              <a:gd name="T9" fmla="*/ 2147483647 h 2"/>
              <a:gd name="T10" fmla="*/ 2147483647 w 3"/>
              <a:gd name="T11" fmla="*/ 0 h 2"/>
              <a:gd name="T12" fmla="*/ 2147483647 w 3"/>
              <a:gd name="T13" fmla="*/ 0 h 2"/>
              <a:gd name="T14" fmla="*/ 2147483647 w 3"/>
              <a:gd name="T15" fmla="*/ 0 h 2"/>
              <a:gd name="T16" fmla="*/ 2147483647 w 3"/>
              <a:gd name="T17" fmla="*/ 0 h 2"/>
              <a:gd name="T18" fmla="*/ 2147483647 w 3"/>
              <a:gd name="T19" fmla="*/ 0 h 2"/>
              <a:gd name="T20" fmla="*/ 0 w 3"/>
              <a:gd name="T21" fmla="*/ 0 h 2"/>
              <a:gd name="T22" fmla="*/ 0 w 3"/>
              <a:gd name="T23" fmla="*/ 2147483647 h 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"/>
              <a:gd name="T37" fmla="*/ 0 h 2"/>
              <a:gd name="T38" fmla="*/ 3 w 3"/>
              <a:gd name="T39" fmla="*/ 2 h 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" h="2">
                <a:moveTo>
                  <a:pt x="0" y="1"/>
                </a:moveTo>
                <a:lnTo>
                  <a:pt x="0" y="1"/>
                </a:lnTo>
                <a:lnTo>
                  <a:pt x="1" y="1"/>
                </a:lnTo>
                <a:lnTo>
                  <a:pt x="2" y="1"/>
                </a:lnTo>
                <a:lnTo>
                  <a:pt x="2" y="0"/>
                </a:lnTo>
                <a:lnTo>
                  <a:pt x="1" y="0"/>
                </a:lnTo>
                <a:lnTo>
                  <a:pt x="0" y="0"/>
                </a:lnTo>
                <a:lnTo>
                  <a:pt x="0" y="1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" name="Freeform 224"/>
          <p:cNvSpPr>
            <a:spLocks/>
          </p:cNvSpPr>
          <p:nvPr/>
        </p:nvSpPr>
        <p:spPr bwMode="auto">
          <a:xfrm>
            <a:off x="1238250" y="450850"/>
            <a:ext cx="3175" cy="3175"/>
          </a:xfrm>
          <a:custGeom>
            <a:avLst/>
            <a:gdLst>
              <a:gd name="T0" fmla="*/ 2147483647 w 2"/>
              <a:gd name="T1" fmla="*/ 2147483647 h 2"/>
              <a:gd name="T2" fmla="*/ 2147483647 w 2"/>
              <a:gd name="T3" fmla="*/ 2147483647 h 2"/>
              <a:gd name="T4" fmla="*/ 2147483647 w 2"/>
              <a:gd name="T5" fmla="*/ 2147483647 h 2"/>
              <a:gd name="T6" fmla="*/ 0 w 2"/>
              <a:gd name="T7" fmla="*/ 2147483647 h 2"/>
              <a:gd name="T8" fmla="*/ 0 w 2"/>
              <a:gd name="T9" fmla="*/ 2147483647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2147483647 w 2"/>
              <a:gd name="T19" fmla="*/ 0 h 2"/>
              <a:gd name="T20" fmla="*/ 2147483647 w 2"/>
              <a:gd name="T21" fmla="*/ 2147483647 h 2"/>
              <a:gd name="T22" fmla="*/ 2147483647 w 2"/>
              <a:gd name="T23" fmla="*/ 2147483647 h 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"/>
              <a:gd name="T37" fmla="*/ 0 h 2"/>
              <a:gd name="T38" fmla="*/ 2 w 2"/>
              <a:gd name="T39" fmla="*/ 2 h 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" h="2">
                <a:moveTo>
                  <a:pt x="1" y="1"/>
                </a:moveTo>
                <a:lnTo>
                  <a:pt x="1" y="1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1" y="1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" name="Freeform 225"/>
          <p:cNvSpPr>
            <a:spLocks/>
          </p:cNvSpPr>
          <p:nvPr/>
        </p:nvSpPr>
        <p:spPr bwMode="auto">
          <a:xfrm>
            <a:off x="1116013" y="384175"/>
            <a:ext cx="1587" cy="1588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"/>
              <a:gd name="T28" fmla="*/ 0 h 1"/>
              <a:gd name="T29" fmla="*/ 1 w 1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" name="Freeform 226"/>
          <p:cNvSpPr>
            <a:spLocks/>
          </p:cNvSpPr>
          <p:nvPr/>
        </p:nvSpPr>
        <p:spPr bwMode="auto">
          <a:xfrm>
            <a:off x="1158875" y="404813"/>
            <a:ext cx="6350" cy="1587"/>
          </a:xfrm>
          <a:custGeom>
            <a:avLst/>
            <a:gdLst>
              <a:gd name="T0" fmla="*/ 0 w 3"/>
              <a:gd name="T1" fmla="*/ 0 h 1"/>
              <a:gd name="T2" fmla="*/ 0 w 3"/>
              <a:gd name="T3" fmla="*/ 0 h 1"/>
              <a:gd name="T4" fmla="*/ 2147483647 w 3"/>
              <a:gd name="T5" fmla="*/ 0 h 1"/>
              <a:gd name="T6" fmla="*/ 2147483647 w 3"/>
              <a:gd name="T7" fmla="*/ 0 h 1"/>
              <a:gd name="T8" fmla="*/ 2147483647 w 3"/>
              <a:gd name="T9" fmla="*/ 0 h 1"/>
              <a:gd name="T10" fmla="*/ 2147483647 w 3"/>
              <a:gd name="T11" fmla="*/ 0 h 1"/>
              <a:gd name="T12" fmla="*/ 2147483647 w 3"/>
              <a:gd name="T13" fmla="*/ 0 h 1"/>
              <a:gd name="T14" fmla="*/ 2147483647 w 3"/>
              <a:gd name="T15" fmla="*/ 0 h 1"/>
              <a:gd name="T16" fmla="*/ 0 w 3"/>
              <a:gd name="T17" fmla="*/ 0 h 1"/>
              <a:gd name="T18" fmla="*/ 0 w 3"/>
              <a:gd name="T19" fmla="*/ 0 h 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"/>
              <a:gd name="T31" fmla="*/ 0 h 1"/>
              <a:gd name="T32" fmla="*/ 3 w 3"/>
              <a:gd name="T33" fmla="*/ 1 h 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" h="1">
                <a:moveTo>
                  <a:pt x="0" y="0"/>
                </a:moveTo>
                <a:lnTo>
                  <a:pt x="0" y="0"/>
                </a:lnTo>
                <a:lnTo>
                  <a:pt x="1" y="0"/>
                </a:lnTo>
                <a:lnTo>
                  <a:pt x="2" y="0"/>
                </a:lnTo>
                <a:lnTo>
                  <a:pt x="1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1" name="Freeform 227"/>
          <p:cNvSpPr>
            <a:spLocks/>
          </p:cNvSpPr>
          <p:nvPr/>
        </p:nvSpPr>
        <p:spPr bwMode="auto">
          <a:xfrm>
            <a:off x="1100138" y="336550"/>
            <a:ext cx="4762" cy="3175"/>
          </a:xfrm>
          <a:custGeom>
            <a:avLst/>
            <a:gdLst>
              <a:gd name="T0" fmla="*/ 2147483647 w 3"/>
              <a:gd name="T1" fmla="*/ 0 h 1"/>
              <a:gd name="T2" fmla="*/ 2147483647 w 3"/>
              <a:gd name="T3" fmla="*/ 0 h 1"/>
              <a:gd name="T4" fmla="*/ 2147483647 w 3"/>
              <a:gd name="T5" fmla="*/ 0 h 1"/>
              <a:gd name="T6" fmla="*/ 0 w 3"/>
              <a:gd name="T7" fmla="*/ 0 h 1"/>
              <a:gd name="T8" fmla="*/ 0 w 3"/>
              <a:gd name="T9" fmla="*/ 0 h 1"/>
              <a:gd name="T10" fmla="*/ 2147483647 w 3"/>
              <a:gd name="T11" fmla="*/ 0 h 1"/>
              <a:gd name="T12" fmla="*/ 2147483647 w 3"/>
              <a:gd name="T13" fmla="*/ 0 h 1"/>
              <a:gd name="T14" fmla="*/ 2147483647 w 3"/>
              <a:gd name="T15" fmla="*/ 0 h 1"/>
              <a:gd name="T16" fmla="*/ 2147483647 w 3"/>
              <a:gd name="T17" fmla="*/ 0 h 1"/>
              <a:gd name="T18" fmla="*/ 2147483647 w 3"/>
              <a:gd name="T19" fmla="*/ 0 h 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"/>
              <a:gd name="T31" fmla="*/ 0 h 1"/>
              <a:gd name="T32" fmla="*/ 3 w 3"/>
              <a:gd name="T33" fmla="*/ 1 h 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" h="1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1" y="0"/>
                </a:lnTo>
                <a:lnTo>
                  <a:pt x="2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2" name="Freeform 228"/>
          <p:cNvSpPr>
            <a:spLocks/>
          </p:cNvSpPr>
          <p:nvPr/>
        </p:nvSpPr>
        <p:spPr bwMode="auto">
          <a:xfrm>
            <a:off x="1033463" y="384175"/>
            <a:ext cx="3175" cy="1588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"/>
              <a:gd name="T28" fmla="*/ 0 h 1"/>
              <a:gd name="T29" fmla="*/ 1 w 1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3" name="Freeform 229"/>
          <p:cNvSpPr>
            <a:spLocks/>
          </p:cNvSpPr>
          <p:nvPr/>
        </p:nvSpPr>
        <p:spPr bwMode="auto">
          <a:xfrm>
            <a:off x="1044575" y="387350"/>
            <a:ext cx="3175" cy="3175"/>
          </a:xfrm>
          <a:custGeom>
            <a:avLst/>
            <a:gdLst>
              <a:gd name="T0" fmla="*/ 0 w 1"/>
              <a:gd name="T1" fmla="*/ 0 h 2"/>
              <a:gd name="T2" fmla="*/ 0 w 1"/>
              <a:gd name="T3" fmla="*/ 0 h 2"/>
              <a:gd name="T4" fmla="*/ 0 w 1"/>
              <a:gd name="T5" fmla="*/ 0 h 2"/>
              <a:gd name="T6" fmla="*/ 0 w 1"/>
              <a:gd name="T7" fmla="*/ 2147483647 h 2"/>
              <a:gd name="T8" fmla="*/ 0 w 1"/>
              <a:gd name="T9" fmla="*/ 2147483647 h 2"/>
              <a:gd name="T10" fmla="*/ 0 w 1"/>
              <a:gd name="T11" fmla="*/ 0 h 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"/>
              <a:gd name="T19" fmla="*/ 0 h 2"/>
              <a:gd name="T20" fmla="*/ 1 w 1"/>
              <a:gd name="T21" fmla="*/ 2 h 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" h="2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4" name="Freeform 230"/>
          <p:cNvSpPr>
            <a:spLocks/>
          </p:cNvSpPr>
          <p:nvPr/>
        </p:nvSpPr>
        <p:spPr bwMode="auto">
          <a:xfrm>
            <a:off x="1057275" y="396875"/>
            <a:ext cx="1588" cy="1588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"/>
              <a:gd name="T28" fmla="*/ 0 h 1"/>
              <a:gd name="T29" fmla="*/ 1 w 1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5" name="Freeform 231"/>
          <p:cNvSpPr>
            <a:spLocks/>
          </p:cNvSpPr>
          <p:nvPr/>
        </p:nvSpPr>
        <p:spPr bwMode="auto">
          <a:xfrm>
            <a:off x="1041400" y="414338"/>
            <a:ext cx="1588" cy="1587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"/>
              <a:gd name="T28" fmla="*/ 0 h 1"/>
              <a:gd name="T29" fmla="*/ 1 w 1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6" name="Freeform 232"/>
          <p:cNvSpPr>
            <a:spLocks/>
          </p:cNvSpPr>
          <p:nvPr/>
        </p:nvSpPr>
        <p:spPr bwMode="auto">
          <a:xfrm>
            <a:off x="942975" y="484188"/>
            <a:ext cx="3175" cy="1587"/>
          </a:xfrm>
          <a:custGeom>
            <a:avLst/>
            <a:gdLst>
              <a:gd name="T0" fmla="*/ 0 w 2"/>
              <a:gd name="T1" fmla="*/ 0 h 1"/>
              <a:gd name="T2" fmla="*/ 0 w 2"/>
              <a:gd name="T3" fmla="*/ 0 h 1"/>
              <a:gd name="T4" fmla="*/ 0 w 2"/>
              <a:gd name="T5" fmla="*/ 0 h 1"/>
              <a:gd name="T6" fmla="*/ 2147483647 w 2"/>
              <a:gd name="T7" fmla="*/ 0 h 1"/>
              <a:gd name="T8" fmla="*/ 2147483647 w 2"/>
              <a:gd name="T9" fmla="*/ 0 h 1"/>
              <a:gd name="T10" fmla="*/ 2147483647 w 2"/>
              <a:gd name="T11" fmla="*/ 0 h 1"/>
              <a:gd name="T12" fmla="*/ 2147483647 w 2"/>
              <a:gd name="T13" fmla="*/ 0 h 1"/>
              <a:gd name="T14" fmla="*/ 0 w 2"/>
              <a:gd name="T15" fmla="*/ 0 h 1"/>
              <a:gd name="T16" fmla="*/ 0 w 2"/>
              <a:gd name="T17" fmla="*/ 0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"/>
              <a:gd name="T28" fmla="*/ 0 h 1"/>
              <a:gd name="T29" fmla="*/ 2 w 2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" h="1">
                <a:moveTo>
                  <a:pt x="0" y="0"/>
                </a:moveTo>
                <a:lnTo>
                  <a:pt x="0" y="0"/>
                </a:lnTo>
                <a:lnTo>
                  <a:pt x="1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7" name="Freeform 233"/>
          <p:cNvSpPr>
            <a:spLocks/>
          </p:cNvSpPr>
          <p:nvPr/>
        </p:nvSpPr>
        <p:spPr bwMode="auto">
          <a:xfrm>
            <a:off x="960438" y="504825"/>
            <a:ext cx="3175" cy="6350"/>
          </a:xfrm>
          <a:custGeom>
            <a:avLst/>
            <a:gdLst>
              <a:gd name="T0" fmla="*/ 0 w 1"/>
              <a:gd name="T1" fmla="*/ 2147483647 h 3"/>
              <a:gd name="T2" fmla="*/ 0 w 1"/>
              <a:gd name="T3" fmla="*/ 0 h 3"/>
              <a:gd name="T4" fmla="*/ 0 w 1"/>
              <a:gd name="T5" fmla="*/ 0 h 3"/>
              <a:gd name="T6" fmla="*/ 0 w 1"/>
              <a:gd name="T7" fmla="*/ 2147483647 h 3"/>
              <a:gd name="T8" fmla="*/ 0 w 1"/>
              <a:gd name="T9" fmla="*/ 2147483647 h 3"/>
              <a:gd name="T10" fmla="*/ 0 w 1"/>
              <a:gd name="T11" fmla="*/ 2147483647 h 3"/>
              <a:gd name="T12" fmla="*/ 0 w 1"/>
              <a:gd name="T13" fmla="*/ 2147483647 h 3"/>
              <a:gd name="T14" fmla="*/ 0 w 1"/>
              <a:gd name="T15" fmla="*/ 2147483647 h 3"/>
              <a:gd name="T16" fmla="*/ 0 w 1"/>
              <a:gd name="T17" fmla="*/ 2147483647 h 3"/>
              <a:gd name="T18" fmla="*/ 0 w 1"/>
              <a:gd name="T19" fmla="*/ 2147483647 h 3"/>
              <a:gd name="T20" fmla="*/ 0 w 1"/>
              <a:gd name="T21" fmla="*/ 2147483647 h 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"/>
              <a:gd name="T34" fmla="*/ 0 h 3"/>
              <a:gd name="T35" fmla="*/ 1 w 1"/>
              <a:gd name="T36" fmla="*/ 3 h 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" h="3">
                <a:moveTo>
                  <a:pt x="0" y="1"/>
                </a:moveTo>
                <a:lnTo>
                  <a:pt x="0" y="0"/>
                </a:lnTo>
                <a:lnTo>
                  <a:pt x="0" y="1"/>
                </a:lnTo>
                <a:lnTo>
                  <a:pt x="0" y="2"/>
                </a:lnTo>
                <a:lnTo>
                  <a:pt x="0" y="1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" name="Freeform 234"/>
          <p:cNvSpPr>
            <a:spLocks/>
          </p:cNvSpPr>
          <p:nvPr/>
        </p:nvSpPr>
        <p:spPr bwMode="auto">
          <a:xfrm>
            <a:off x="944563" y="866775"/>
            <a:ext cx="4762" cy="4763"/>
          </a:xfrm>
          <a:custGeom>
            <a:avLst/>
            <a:gdLst>
              <a:gd name="T0" fmla="*/ 0 w 3"/>
              <a:gd name="T1" fmla="*/ 2147483647 h 2"/>
              <a:gd name="T2" fmla="*/ 0 w 3"/>
              <a:gd name="T3" fmla="*/ 0 h 2"/>
              <a:gd name="T4" fmla="*/ 2147483647 w 3"/>
              <a:gd name="T5" fmla="*/ 0 h 2"/>
              <a:gd name="T6" fmla="*/ 2147483647 w 3"/>
              <a:gd name="T7" fmla="*/ 0 h 2"/>
              <a:gd name="T8" fmla="*/ 2147483647 w 3"/>
              <a:gd name="T9" fmla="*/ 0 h 2"/>
              <a:gd name="T10" fmla="*/ 2147483647 w 3"/>
              <a:gd name="T11" fmla="*/ 0 h 2"/>
              <a:gd name="T12" fmla="*/ 2147483647 w 3"/>
              <a:gd name="T13" fmla="*/ 2147483647 h 2"/>
              <a:gd name="T14" fmla="*/ 2147483647 w 3"/>
              <a:gd name="T15" fmla="*/ 2147483647 h 2"/>
              <a:gd name="T16" fmla="*/ 0 w 3"/>
              <a:gd name="T17" fmla="*/ 2147483647 h 2"/>
              <a:gd name="T18" fmla="*/ 0 w 3"/>
              <a:gd name="T19" fmla="*/ 2147483647 h 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"/>
              <a:gd name="T31" fmla="*/ 0 h 2"/>
              <a:gd name="T32" fmla="*/ 3 w 3"/>
              <a:gd name="T33" fmla="*/ 2 h 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" h="2">
                <a:moveTo>
                  <a:pt x="0" y="1"/>
                </a:moveTo>
                <a:lnTo>
                  <a:pt x="0" y="0"/>
                </a:lnTo>
                <a:lnTo>
                  <a:pt x="1" y="0"/>
                </a:lnTo>
                <a:lnTo>
                  <a:pt x="2" y="0"/>
                </a:lnTo>
                <a:lnTo>
                  <a:pt x="2" y="1"/>
                </a:lnTo>
                <a:lnTo>
                  <a:pt x="1" y="1"/>
                </a:lnTo>
                <a:lnTo>
                  <a:pt x="0" y="1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" name="Freeform 235"/>
          <p:cNvSpPr>
            <a:spLocks/>
          </p:cNvSpPr>
          <p:nvPr/>
        </p:nvSpPr>
        <p:spPr bwMode="auto">
          <a:xfrm>
            <a:off x="949325" y="965200"/>
            <a:ext cx="3175" cy="7938"/>
          </a:xfrm>
          <a:custGeom>
            <a:avLst/>
            <a:gdLst>
              <a:gd name="T0" fmla="*/ 0 w 1"/>
              <a:gd name="T1" fmla="*/ 2147483647 h 4"/>
              <a:gd name="T2" fmla="*/ 0 w 1"/>
              <a:gd name="T3" fmla="*/ 2147483647 h 4"/>
              <a:gd name="T4" fmla="*/ 0 w 1"/>
              <a:gd name="T5" fmla="*/ 2147483647 h 4"/>
              <a:gd name="T6" fmla="*/ 0 w 1"/>
              <a:gd name="T7" fmla="*/ 2147483647 h 4"/>
              <a:gd name="T8" fmla="*/ 0 w 1"/>
              <a:gd name="T9" fmla="*/ 2147483647 h 4"/>
              <a:gd name="T10" fmla="*/ 0 w 1"/>
              <a:gd name="T11" fmla="*/ 2147483647 h 4"/>
              <a:gd name="T12" fmla="*/ 0 w 1"/>
              <a:gd name="T13" fmla="*/ 0 h 4"/>
              <a:gd name="T14" fmla="*/ 0 w 1"/>
              <a:gd name="T15" fmla="*/ 0 h 4"/>
              <a:gd name="T16" fmla="*/ 0 w 1"/>
              <a:gd name="T17" fmla="*/ 2147483647 h 4"/>
              <a:gd name="T18" fmla="*/ 0 w 1"/>
              <a:gd name="T19" fmla="*/ 2147483647 h 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"/>
              <a:gd name="T31" fmla="*/ 0 h 4"/>
              <a:gd name="T32" fmla="*/ 1 w 1"/>
              <a:gd name="T33" fmla="*/ 4 h 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" h="4">
                <a:moveTo>
                  <a:pt x="0" y="2"/>
                </a:moveTo>
                <a:lnTo>
                  <a:pt x="0" y="2"/>
                </a:lnTo>
                <a:lnTo>
                  <a:pt x="0" y="3"/>
                </a:lnTo>
                <a:lnTo>
                  <a:pt x="0" y="2"/>
                </a:lnTo>
                <a:lnTo>
                  <a:pt x="0" y="0"/>
                </a:lnTo>
                <a:lnTo>
                  <a:pt x="0" y="1"/>
                </a:lnTo>
                <a:lnTo>
                  <a:pt x="0" y="2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0" name="Freeform 236"/>
          <p:cNvSpPr>
            <a:spLocks/>
          </p:cNvSpPr>
          <p:nvPr/>
        </p:nvSpPr>
        <p:spPr bwMode="auto">
          <a:xfrm>
            <a:off x="895350" y="1019175"/>
            <a:ext cx="1588" cy="1588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"/>
              <a:gd name="T28" fmla="*/ 0 h 1"/>
              <a:gd name="T29" fmla="*/ 1 w 1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1" name="Freeform 237"/>
          <p:cNvSpPr>
            <a:spLocks/>
          </p:cNvSpPr>
          <p:nvPr/>
        </p:nvSpPr>
        <p:spPr bwMode="auto">
          <a:xfrm>
            <a:off x="827088" y="1038225"/>
            <a:ext cx="4762" cy="4763"/>
          </a:xfrm>
          <a:custGeom>
            <a:avLst/>
            <a:gdLst>
              <a:gd name="T0" fmla="*/ 2147483647 w 3"/>
              <a:gd name="T1" fmla="*/ 2147483647 h 2"/>
              <a:gd name="T2" fmla="*/ 2147483647 w 3"/>
              <a:gd name="T3" fmla="*/ 2147483647 h 2"/>
              <a:gd name="T4" fmla="*/ 2147483647 w 3"/>
              <a:gd name="T5" fmla="*/ 2147483647 h 2"/>
              <a:gd name="T6" fmla="*/ 2147483647 w 3"/>
              <a:gd name="T7" fmla="*/ 2147483647 h 2"/>
              <a:gd name="T8" fmla="*/ 2147483647 w 3"/>
              <a:gd name="T9" fmla="*/ 2147483647 h 2"/>
              <a:gd name="T10" fmla="*/ 2147483647 w 3"/>
              <a:gd name="T11" fmla="*/ 2147483647 h 2"/>
              <a:gd name="T12" fmla="*/ 0 w 3"/>
              <a:gd name="T13" fmla="*/ 2147483647 h 2"/>
              <a:gd name="T14" fmla="*/ 0 w 3"/>
              <a:gd name="T15" fmla="*/ 0 h 2"/>
              <a:gd name="T16" fmla="*/ 2147483647 w 3"/>
              <a:gd name="T17" fmla="*/ 0 h 2"/>
              <a:gd name="T18" fmla="*/ 2147483647 w 3"/>
              <a:gd name="T19" fmla="*/ 0 h 2"/>
              <a:gd name="T20" fmla="*/ 2147483647 w 3"/>
              <a:gd name="T21" fmla="*/ 0 h 2"/>
              <a:gd name="T22" fmla="*/ 2147483647 w 3"/>
              <a:gd name="T23" fmla="*/ 0 h 2"/>
              <a:gd name="T24" fmla="*/ 2147483647 w 3"/>
              <a:gd name="T25" fmla="*/ 2147483647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"/>
              <a:gd name="T40" fmla="*/ 0 h 2"/>
              <a:gd name="T41" fmla="*/ 3 w 3"/>
              <a:gd name="T42" fmla="*/ 2 h 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" h="2">
                <a:moveTo>
                  <a:pt x="2" y="1"/>
                </a:moveTo>
                <a:lnTo>
                  <a:pt x="2" y="1"/>
                </a:lnTo>
                <a:lnTo>
                  <a:pt x="1" y="1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2" y="0"/>
                </a:lnTo>
                <a:lnTo>
                  <a:pt x="2" y="1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2" name="Freeform 238"/>
          <p:cNvSpPr>
            <a:spLocks/>
          </p:cNvSpPr>
          <p:nvPr/>
        </p:nvSpPr>
        <p:spPr bwMode="auto">
          <a:xfrm>
            <a:off x="811213" y="992188"/>
            <a:ext cx="3175" cy="1587"/>
          </a:xfrm>
          <a:custGeom>
            <a:avLst/>
            <a:gdLst>
              <a:gd name="T0" fmla="*/ 2147483647 w 2"/>
              <a:gd name="T1" fmla="*/ 0 h 1"/>
              <a:gd name="T2" fmla="*/ 2147483647 w 2"/>
              <a:gd name="T3" fmla="*/ 0 h 1"/>
              <a:gd name="T4" fmla="*/ 0 w 2"/>
              <a:gd name="T5" fmla="*/ 0 h 1"/>
              <a:gd name="T6" fmla="*/ 0 w 2"/>
              <a:gd name="T7" fmla="*/ 0 h 1"/>
              <a:gd name="T8" fmla="*/ 0 w 2"/>
              <a:gd name="T9" fmla="*/ 0 h 1"/>
              <a:gd name="T10" fmla="*/ 0 w 2"/>
              <a:gd name="T11" fmla="*/ 0 h 1"/>
              <a:gd name="T12" fmla="*/ 0 w 2"/>
              <a:gd name="T13" fmla="*/ 0 h 1"/>
              <a:gd name="T14" fmla="*/ 0 w 2"/>
              <a:gd name="T15" fmla="*/ 0 h 1"/>
              <a:gd name="T16" fmla="*/ 2147483647 w 2"/>
              <a:gd name="T17" fmla="*/ 0 h 1"/>
              <a:gd name="T18" fmla="*/ 2147483647 w 2"/>
              <a:gd name="T19" fmla="*/ 0 h 1"/>
              <a:gd name="T20" fmla="*/ 2147483647 w 2"/>
              <a:gd name="T21" fmla="*/ 0 h 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"/>
              <a:gd name="T34" fmla="*/ 0 h 1"/>
              <a:gd name="T35" fmla="*/ 2 w 2"/>
              <a:gd name="T36" fmla="*/ 1 h 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" h="1">
                <a:moveTo>
                  <a:pt x="1" y="0"/>
                </a:moveTo>
                <a:lnTo>
                  <a:pt x="1" y="0"/>
                </a:lnTo>
                <a:lnTo>
                  <a:pt x="0" y="0"/>
                </a:lnTo>
                <a:lnTo>
                  <a:pt x="1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3" name="Freeform 239"/>
          <p:cNvSpPr>
            <a:spLocks/>
          </p:cNvSpPr>
          <p:nvPr/>
        </p:nvSpPr>
        <p:spPr bwMode="auto">
          <a:xfrm>
            <a:off x="803275" y="1020763"/>
            <a:ext cx="6350" cy="1587"/>
          </a:xfrm>
          <a:custGeom>
            <a:avLst/>
            <a:gdLst>
              <a:gd name="T0" fmla="*/ 0 w 3"/>
              <a:gd name="T1" fmla="*/ 0 h 1"/>
              <a:gd name="T2" fmla="*/ 0 w 3"/>
              <a:gd name="T3" fmla="*/ 0 h 1"/>
              <a:gd name="T4" fmla="*/ 2147483647 w 3"/>
              <a:gd name="T5" fmla="*/ 0 h 1"/>
              <a:gd name="T6" fmla="*/ 2147483647 w 3"/>
              <a:gd name="T7" fmla="*/ 0 h 1"/>
              <a:gd name="T8" fmla="*/ 2147483647 w 3"/>
              <a:gd name="T9" fmla="*/ 0 h 1"/>
              <a:gd name="T10" fmla="*/ 2147483647 w 3"/>
              <a:gd name="T11" fmla="*/ 0 h 1"/>
              <a:gd name="T12" fmla="*/ 0 w 3"/>
              <a:gd name="T13" fmla="*/ 0 h 1"/>
              <a:gd name="T14" fmla="*/ 0 w 3"/>
              <a:gd name="T15" fmla="*/ 0 h 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"/>
              <a:gd name="T25" fmla="*/ 0 h 1"/>
              <a:gd name="T26" fmla="*/ 3 w 3"/>
              <a:gd name="T27" fmla="*/ 1 h 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" h="1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4" name="Freeform 240"/>
          <p:cNvSpPr>
            <a:spLocks/>
          </p:cNvSpPr>
          <p:nvPr/>
        </p:nvSpPr>
        <p:spPr bwMode="auto">
          <a:xfrm>
            <a:off x="757238" y="1000125"/>
            <a:ext cx="1587" cy="1588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w 1"/>
              <a:gd name="T19" fmla="*/ 0 h 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"/>
              <a:gd name="T31" fmla="*/ 0 h 1"/>
              <a:gd name="T32" fmla="*/ 1 w 1"/>
              <a:gd name="T33" fmla="*/ 1 h 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5" name="Freeform 241"/>
          <p:cNvSpPr>
            <a:spLocks/>
          </p:cNvSpPr>
          <p:nvPr/>
        </p:nvSpPr>
        <p:spPr bwMode="auto">
          <a:xfrm>
            <a:off x="928688" y="1081088"/>
            <a:ext cx="3175" cy="1587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w 1"/>
              <a:gd name="T19" fmla="*/ 0 h 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"/>
              <a:gd name="T31" fmla="*/ 0 h 1"/>
              <a:gd name="T32" fmla="*/ 1 w 1"/>
              <a:gd name="T33" fmla="*/ 1 h 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6" name="Freeform 242"/>
          <p:cNvSpPr>
            <a:spLocks/>
          </p:cNvSpPr>
          <p:nvPr/>
        </p:nvSpPr>
        <p:spPr bwMode="auto">
          <a:xfrm>
            <a:off x="979488" y="1039813"/>
            <a:ext cx="4762" cy="4762"/>
          </a:xfrm>
          <a:custGeom>
            <a:avLst/>
            <a:gdLst>
              <a:gd name="T0" fmla="*/ 2147483647 w 2"/>
              <a:gd name="T1" fmla="*/ 2147483647 h 2"/>
              <a:gd name="T2" fmla="*/ 2147483647 w 2"/>
              <a:gd name="T3" fmla="*/ 2147483647 h 2"/>
              <a:gd name="T4" fmla="*/ 2147483647 w 2"/>
              <a:gd name="T5" fmla="*/ 2147483647 h 2"/>
              <a:gd name="T6" fmla="*/ 0 w 2"/>
              <a:gd name="T7" fmla="*/ 2147483647 h 2"/>
              <a:gd name="T8" fmla="*/ 0 w 2"/>
              <a:gd name="T9" fmla="*/ 2147483647 h 2"/>
              <a:gd name="T10" fmla="*/ 0 w 2"/>
              <a:gd name="T11" fmla="*/ 2147483647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2147483647 w 2"/>
              <a:gd name="T19" fmla="*/ 0 h 2"/>
              <a:gd name="T20" fmla="*/ 2147483647 w 2"/>
              <a:gd name="T21" fmla="*/ 0 h 2"/>
              <a:gd name="T22" fmla="*/ 2147483647 w 2"/>
              <a:gd name="T23" fmla="*/ 0 h 2"/>
              <a:gd name="T24" fmla="*/ 2147483647 w 2"/>
              <a:gd name="T25" fmla="*/ 2147483647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"/>
              <a:gd name="T40" fmla="*/ 0 h 2"/>
              <a:gd name="T41" fmla="*/ 2 w 2"/>
              <a:gd name="T42" fmla="*/ 2 h 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" h="2">
                <a:moveTo>
                  <a:pt x="1" y="1"/>
                </a:moveTo>
                <a:lnTo>
                  <a:pt x="1" y="1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1" y="1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7" name="Freeform 243"/>
          <p:cNvSpPr>
            <a:spLocks/>
          </p:cNvSpPr>
          <p:nvPr/>
        </p:nvSpPr>
        <p:spPr bwMode="auto">
          <a:xfrm>
            <a:off x="989013" y="1089025"/>
            <a:ext cx="1587" cy="3175"/>
          </a:xfrm>
          <a:custGeom>
            <a:avLst/>
            <a:gdLst>
              <a:gd name="T0" fmla="*/ 0 w 1"/>
              <a:gd name="T1" fmla="*/ 0 h 2"/>
              <a:gd name="T2" fmla="*/ 0 w 1"/>
              <a:gd name="T3" fmla="*/ 0 h 2"/>
              <a:gd name="T4" fmla="*/ 0 w 1"/>
              <a:gd name="T5" fmla="*/ 0 h 2"/>
              <a:gd name="T6" fmla="*/ 0 w 1"/>
              <a:gd name="T7" fmla="*/ 2147483647 h 2"/>
              <a:gd name="T8" fmla="*/ 0 w 1"/>
              <a:gd name="T9" fmla="*/ 2147483647 h 2"/>
              <a:gd name="T10" fmla="*/ 0 w 1"/>
              <a:gd name="T11" fmla="*/ 2147483647 h 2"/>
              <a:gd name="T12" fmla="*/ 0 w 1"/>
              <a:gd name="T13" fmla="*/ 2147483647 h 2"/>
              <a:gd name="T14" fmla="*/ 0 w 1"/>
              <a:gd name="T15" fmla="*/ 2147483647 h 2"/>
              <a:gd name="T16" fmla="*/ 0 w 1"/>
              <a:gd name="T17" fmla="*/ 0 h 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"/>
              <a:gd name="T28" fmla="*/ 0 h 2"/>
              <a:gd name="T29" fmla="*/ 1 w 1"/>
              <a:gd name="T30" fmla="*/ 2 h 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" h="2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8" name="Freeform 244"/>
          <p:cNvSpPr>
            <a:spLocks/>
          </p:cNvSpPr>
          <p:nvPr/>
        </p:nvSpPr>
        <p:spPr bwMode="auto">
          <a:xfrm>
            <a:off x="1203325" y="1042988"/>
            <a:ext cx="1588" cy="1587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"/>
              <a:gd name="T28" fmla="*/ 0 h 1"/>
              <a:gd name="T29" fmla="*/ 1 w 1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9" name="Freeform 245"/>
          <p:cNvSpPr>
            <a:spLocks/>
          </p:cNvSpPr>
          <p:nvPr/>
        </p:nvSpPr>
        <p:spPr bwMode="auto">
          <a:xfrm>
            <a:off x="1103313" y="1079500"/>
            <a:ext cx="1587" cy="3175"/>
          </a:xfrm>
          <a:custGeom>
            <a:avLst/>
            <a:gdLst>
              <a:gd name="T0" fmla="*/ 0 w 1"/>
              <a:gd name="T1" fmla="*/ 0 h 2"/>
              <a:gd name="T2" fmla="*/ 0 w 1"/>
              <a:gd name="T3" fmla="*/ 0 h 2"/>
              <a:gd name="T4" fmla="*/ 0 w 1"/>
              <a:gd name="T5" fmla="*/ 0 h 2"/>
              <a:gd name="T6" fmla="*/ 0 w 1"/>
              <a:gd name="T7" fmla="*/ 2147483647 h 2"/>
              <a:gd name="T8" fmla="*/ 0 w 1"/>
              <a:gd name="T9" fmla="*/ 2147483647 h 2"/>
              <a:gd name="T10" fmla="*/ 0 w 1"/>
              <a:gd name="T11" fmla="*/ 0 h 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"/>
              <a:gd name="T19" fmla="*/ 0 h 2"/>
              <a:gd name="T20" fmla="*/ 1 w 1"/>
              <a:gd name="T21" fmla="*/ 2 h 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" h="2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0" name="Freeform 246"/>
          <p:cNvSpPr>
            <a:spLocks/>
          </p:cNvSpPr>
          <p:nvPr/>
        </p:nvSpPr>
        <p:spPr bwMode="auto">
          <a:xfrm>
            <a:off x="1371600" y="1128713"/>
            <a:ext cx="1588" cy="1587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w 1"/>
              <a:gd name="T19" fmla="*/ 0 h 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"/>
              <a:gd name="T31" fmla="*/ 0 h 1"/>
              <a:gd name="T32" fmla="*/ 1 w 1"/>
              <a:gd name="T33" fmla="*/ 1 h 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1" name="Freeform 247"/>
          <p:cNvSpPr>
            <a:spLocks/>
          </p:cNvSpPr>
          <p:nvPr/>
        </p:nvSpPr>
        <p:spPr bwMode="auto">
          <a:xfrm>
            <a:off x="1389063" y="927100"/>
            <a:ext cx="6350" cy="7938"/>
          </a:xfrm>
          <a:custGeom>
            <a:avLst/>
            <a:gdLst>
              <a:gd name="T0" fmla="*/ 2147483647 w 3"/>
              <a:gd name="T1" fmla="*/ 2147483647 h 4"/>
              <a:gd name="T2" fmla="*/ 2147483647 w 3"/>
              <a:gd name="T3" fmla="*/ 2147483647 h 4"/>
              <a:gd name="T4" fmla="*/ 2147483647 w 3"/>
              <a:gd name="T5" fmla="*/ 2147483647 h 4"/>
              <a:gd name="T6" fmla="*/ 2147483647 w 3"/>
              <a:gd name="T7" fmla="*/ 2147483647 h 4"/>
              <a:gd name="T8" fmla="*/ 2147483647 w 3"/>
              <a:gd name="T9" fmla="*/ 2147483647 h 4"/>
              <a:gd name="T10" fmla="*/ 2147483647 w 3"/>
              <a:gd name="T11" fmla="*/ 2147483647 h 4"/>
              <a:gd name="T12" fmla="*/ 0 w 3"/>
              <a:gd name="T13" fmla="*/ 2147483647 h 4"/>
              <a:gd name="T14" fmla="*/ 0 w 3"/>
              <a:gd name="T15" fmla="*/ 2147483647 h 4"/>
              <a:gd name="T16" fmla="*/ 2147483647 w 3"/>
              <a:gd name="T17" fmla="*/ 2147483647 h 4"/>
              <a:gd name="T18" fmla="*/ 2147483647 w 3"/>
              <a:gd name="T19" fmla="*/ 0 h 4"/>
              <a:gd name="T20" fmla="*/ 2147483647 w 3"/>
              <a:gd name="T21" fmla="*/ 0 h 4"/>
              <a:gd name="T22" fmla="*/ 2147483647 w 3"/>
              <a:gd name="T23" fmla="*/ 2147483647 h 4"/>
              <a:gd name="T24" fmla="*/ 2147483647 w 3"/>
              <a:gd name="T25" fmla="*/ 2147483647 h 4"/>
              <a:gd name="T26" fmla="*/ 2147483647 w 3"/>
              <a:gd name="T27" fmla="*/ 2147483647 h 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"/>
              <a:gd name="T43" fmla="*/ 0 h 4"/>
              <a:gd name="T44" fmla="*/ 3 w 3"/>
              <a:gd name="T45" fmla="*/ 4 h 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" h="4">
                <a:moveTo>
                  <a:pt x="2" y="2"/>
                </a:moveTo>
                <a:lnTo>
                  <a:pt x="2" y="2"/>
                </a:lnTo>
                <a:lnTo>
                  <a:pt x="2" y="3"/>
                </a:lnTo>
                <a:lnTo>
                  <a:pt x="1" y="3"/>
                </a:lnTo>
                <a:lnTo>
                  <a:pt x="1" y="2"/>
                </a:lnTo>
                <a:lnTo>
                  <a:pt x="0" y="2"/>
                </a:lnTo>
                <a:lnTo>
                  <a:pt x="0" y="1"/>
                </a:lnTo>
                <a:lnTo>
                  <a:pt x="1" y="1"/>
                </a:lnTo>
                <a:lnTo>
                  <a:pt x="1" y="0"/>
                </a:lnTo>
                <a:lnTo>
                  <a:pt x="2" y="0"/>
                </a:lnTo>
                <a:lnTo>
                  <a:pt x="2" y="1"/>
                </a:lnTo>
                <a:lnTo>
                  <a:pt x="2" y="2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2" name="Freeform 248"/>
          <p:cNvSpPr>
            <a:spLocks/>
          </p:cNvSpPr>
          <p:nvPr/>
        </p:nvSpPr>
        <p:spPr bwMode="auto">
          <a:xfrm>
            <a:off x="1352550" y="957263"/>
            <a:ext cx="1588" cy="1587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"/>
              <a:gd name="T28" fmla="*/ 0 h 1"/>
              <a:gd name="T29" fmla="*/ 1 w 1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3" name="Freeform 249"/>
          <p:cNvSpPr>
            <a:spLocks/>
          </p:cNvSpPr>
          <p:nvPr/>
        </p:nvSpPr>
        <p:spPr bwMode="auto">
          <a:xfrm>
            <a:off x="1389063" y="965200"/>
            <a:ext cx="6350" cy="1588"/>
          </a:xfrm>
          <a:custGeom>
            <a:avLst/>
            <a:gdLst>
              <a:gd name="T0" fmla="*/ 2147483647 w 3"/>
              <a:gd name="T1" fmla="*/ 0 h 1"/>
              <a:gd name="T2" fmla="*/ 2147483647 w 3"/>
              <a:gd name="T3" fmla="*/ 0 h 1"/>
              <a:gd name="T4" fmla="*/ 2147483647 w 3"/>
              <a:gd name="T5" fmla="*/ 0 h 1"/>
              <a:gd name="T6" fmla="*/ 2147483647 w 3"/>
              <a:gd name="T7" fmla="*/ 0 h 1"/>
              <a:gd name="T8" fmla="*/ 2147483647 w 3"/>
              <a:gd name="T9" fmla="*/ 0 h 1"/>
              <a:gd name="T10" fmla="*/ 0 w 3"/>
              <a:gd name="T11" fmla="*/ 0 h 1"/>
              <a:gd name="T12" fmla="*/ 0 w 3"/>
              <a:gd name="T13" fmla="*/ 0 h 1"/>
              <a:gd name="T14" fmla="*/ 2147483647 w 3"/>
              <a:gd name="T15" fmla="*/ 0 h 1"/>
              <a:gd name="T16" fmla="*/ 2147483647 w 3"/>
              <a:gd name="T17" fmla="*/ 0 h 1"/>
              <a:gd name="T18" fmla="*/ 2147483647 w 3"/>
              <a:gd name="T19" fmla="*/ 0 h 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"/>
              <a:gd name="T31" fmla="*/ 0 h 1"/>
              <a:gd name="T32" fmla="*/ 3 w 3"/>
              <a:gd name="T33" fmla="*/ 1 h 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" h="1">
                <a:moveTo>
                  <a:pt x="2" y="0"/>
                </a:moveTo>
                <a:lnTo>
                  <a:pt x="2" y="0"/>
                </a:lnTo>
                <a:lnTo>
                  <a:pt x="1" y="0"/>
                </a:lnTo>
                <a:lnTo>
                  <a:pt x="0" y="0"/>
                </a:lnTo>
                <a:lnTo>
                  <a:pt x="2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4" name="Freeform 250"/>
          <p:cNvSpPr>
            <a:spLocks/>
          </p:cNvSpPr>
          <p:nvPr/>
        </p:nvSpPr>
        <p:spPr bwMode="auto">
          <a:xfrm>
            <a:off x="1352550" y="1012825"/>
            <a:ext cx="1588" cy="4763"/>
          </a:xfrm>
          <a:custGeom>
            <a:avLst/>
            <a:gdLst>
              <a:gd name="T0" fmla="*/ 0 w 1"/>
              <a:gd name="T1" fmla="*/ 0 h 2"/>
              <a:gd name="T2" fmla="*/ 0 w 1"/>
              <a:gd name="T3" fmla="*/ 0 h 2"/>
              <a:gd name="T4" fmla="*/ 0 w 1"/>
              <a:gd name="T5" fmla="*/ 0 h 2"/>
              <a:gd name="T6" fmla="*/ 0 w 1"/>
              <a:gd name="T7" fmla="*/ 0 h 2"/>
              <a:gd name="T8" fmla="*/ 0 w 1"/>
              <a:gd name="T9" fmla="*/ 2147483647 h 2"/>
              <a:gd name="T10" fmla="*/ 0 w 1"/>
              <a:gd name="T11" fmla="*/ 2147483647 h 2"/>
              <a:gd name="T12" fmla="*/ 0 w 1"/>
              <a:gd name="T13" fmla="*/ 2147483647 h 2"/>
              <a:gd name="T14" fmla="*/ 0 w 1"/>
              <a:gd name="T15" fmla="*/ 2147483647 h 2"/>
              <a:gd name="T16" fmla="*/ 0 w 1"/>
              <a:gd name="T17" fmla="*/ 0 h 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"/>
              <a:gd name="T28" fmla="*/ 0 h 2"/>
              <a:gd name="T29" fmla="*/ 1 w 1"/>
              <a:gd name="T30" fmla="*/ 2 h 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" h="2">
                <a:moveTo>
                  <a:pt x="0" y="0"/>
                </a:moveTo>
                <a:lnTo>
                  <a:pt x="0" y="0"/>
                </a:lnTo>
                <a:lnTo>
                  <a:pt x="0" y="1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5" name="Freeform 251"/>
          <p:cNvSpPr>
            <a:spLocks/>
          </p:cNvSpPr>
          <p:nvPr/>
        </p:nvSpPr>
        <p:spPr bwMode="auto">
          <a:xfrm>
            <a:off x="1455738" y="903288"/>
            <a:ext cx="1587" cy="1587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w 1"/>
              <a:gd name="T19" fmla="*/ 0 h 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"/>
              <a:gd name="T31" fmla="*/ 0 h 1"/>
              <a:gd name="T32" fmla="*/ 1 w 1"/>
              <a:gd name="T33" fmla="*/ 1 h 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6" name="Freeform 252"/>
          <p:cNvSpPr>
            <a:spLocks/>
          </p:cNvSpPr>
          <p:nvPr/>
        </p:nvSpPr>
        <p:spPr bwMode="auto">
          <a:xfrm>
            <a:off x="1466850" y="923925"/>
            <a:ext cx="1588" cy="4763"/>
          </a:xfrm>
          <a:custGeom>
            <a:avLst/>
            <a:gdLst>
              <a:gd name="T0" fmla="*/ 0 w 1"/>
              <a:gd name="T1" fmla="*/ 2147483647 h 2"/>
              <a:gd name="T2" fmla="*/ 0 w 1"/>
              <a:gd name="T3" fmla="*/ 2147483647 h 2"/>
              <a:gd name="T4" fmla="*/ 0 w 1"/>
              <a:gd name="T5" fmla="*/ 2147483647 h 2"/>
              <a:gd name="T6" fmla="*/ 0 w 1"/>
              <a:gd name="T7" fmla="*/ 2147483647 h 2"/>
              <a:gd name="T8" fmla="*/ 0 w 1"/>
              <a:gd name="T9" fmla="*/ 2147483647 h 2"/>
              <a:gd name="T10" fmla="*/ 0 w 1"/>
              <a:gd name="T11" fmla="*/ 2147483647 h 2"/>
              <a:gd name="T12" fmla="*/ 0 w 1"/>
              <a:gd name="T13" fmla="*/ 2147483647 h 2"/>
              <a:gd name="T14" fmla="*/ 0 w 1"/>
              <a:gd name="T15" fmla="*/ 0 h 2"/>
              <a:gd name="T16" fmla="*/ 0 w 1"/>
              <a:gd name="T17" fmla="*/ 0 h 2"/>
              <a:gd name="T18" fmla="*/ 0 w 1"/>
              <a:gd name="T19" fmla="*/ 0 h 2"/>
              <a:gd name="T20" fmla="*/ 0 w 1"/>
              <a:gd name="T21" fmla="*/ 0 h 2"/>
              <a:gd name="T22" fmla="*/ 0 w 1"/>
              <a:gd name="T23" fmla="*/ 0 h 2"/>
              <a:gd name="T24" fmla="*/ 0 w 1"/>
              <a:gd name="T25" fmla="*/ 0 h 2"/>
              <a:gd name="T26" fmla="*/ 0 w 1"/>
              <a:gd name="T27" fmla="*/ 2147483647 h 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"/>
              <a:gd name="T43" fmla="*/ 0 h 2"/>
              <a:gd name="T44" fmla="*/ 1 w 1"/>
              <a:gd name="T45" fmla="*/ 2 h 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" h="2">
                <a:moveTo>
                  <a:pt x="0" y="1"/>
                </a:moveTo>
                <a:lnTo>
                  <a:pt x="0" y="1"/>
                </a:lnTo>
                <a:lnTo>
                  <a:pt x="0" y="0"/>
                </a:lnTo>
                <a:lnTo>
                  <a:pt x="0" y="1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7" name="Freeform 253"/>
          <p:cNvSpPr>
            <a:spLocks/>
          </p:cNvSpPr>
          <p:nvPr/>
        </p:nvSpPr>
        <p:spPr bwMode="auto">
          <a:xfrm>
            <a:off x="1538288" y="957263"/>
            <a:ext cx="3175" cy="1587"/>
          </a:xfrm>
          <a:custGeom>
            <a:avLst/>
            <a:gdLst>
              <a:gd name="T0" fmla="*/ 2147483647 w 2"/>
              <a:gd name="T1" fmla="*/ 0 h 1"/>
              <a:gd name="T2" fmla="*/ 2147483647 w 2"/>
              <a:gd name="T3" fmla="*/ 0 h 1"/>
              <a:gd name="T4" fmla="*/ 0 w 2"/>
              <a:gd name="T5" fmla="*/ 0 h 1"/>
              <a:gd name="T6" fmla="*/ 0 w 2"/>
              <a:gd name="T7" fmla="*/ 0 h 1"/>
              <a:gd name="T8" fmla="*/ 0 w 2"/>
              <a:gd name="T9" fmla="*/ 0 h 1"/>
              <a:gd name="T10" fmla="*/ 0 w 2"/>
              <a:gd name="T11" fmla="*/ 0 h 1"/>
              <a:gd name="T12" fmla="*/ 0 w 2"/>
              <a:gd name="T13" fmla="*/ 0 h 1"/>
              <a:gd name="T14" fmla="*/ 2147483647 w 2"/>
              <a:gd name="T15" fmla="*/ 0 h 1"/>
              <a:gd name="T16" fmla="*/ 2147483647 w 2"/>
              <a:gd name="T17" fmla="*/ 0 h 1"/>
              <a:gd name="T18" fmla="*/ 2147483647 w 2"/>
              <a:gd name="T19" fmla="*/ 0 h 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"/>
              <a:gd name="T31" fmla="*/ 0 h 1"/>
              <a:gd name="T32" fmla="*/ 2 w 2"/>
              <a:gd name="T33" fmla="*/ 1 h 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" h="1">
                <a:moveTo>
                  <a:pt x="1" y="0"/>
                </a:moveTo>
                <a:lnTo>
                  <a:pt x="1" y="0"/>
                </a:lnTo>
                <a:lnTo>
                  <a:pt x="0" y="0"/>
                </a:lnTo>
                <a:lnTo>
                  <a:pt x="1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8" name="Freeform 254"/>
          <p:cNvSpPr>
            <a:spLocks/>
          </p:cNvSpPr>
          <p:nvPr/>
        </p:nvSpPr>
        <p:spPr bwMode="auto">
          <a:xfrm>
            <a:off x="1466850" y="1012825"/>
            <a:ext cx="1588" cy="3175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w 1"/>
              <a:gd name="T19" fmla="*/ 0 h 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"/>
              <a:gd name="T31" fmla="*/ 0 h 1"/>
              <a:gd name="T32" fmla="*/ 1 w 1"/>
              <a:gd name="T33" fmla="*/ 1 h 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9" name="Freeform 255"/>
          <p:cNvSpPr>
            <a:spLocks/>
          </p:cNvSpPr>
          <p:nvPr/>
        </p:nvSpPr>
        <p:spPr bwMode="auto">
          <a:xfrm>
            <a:off x="1512888" y="971550"/>
            <a:ext cx="1587" cy="1588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"/>
              <a:gd name="T19" fmla="*/ 0 h 1"/>
              <a:gd name="T20" fmla="*/ 1 w 1"/>
              <a:gd name="T21" fmla="*/ 1 h 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0" name="Freeform 256"/>
          <p:cNvSpPr>
            <a:spLocks/>
          </p:cNvSpPr>
          <p:nvPr/>
        </p:nvSpPr>
        <p:spPr bwMode="auto">
          <a:xfrm>
            <a:off x="1504950" y="1038225"/>
            <a:ext cx="3175" cy="1588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w 1"/>
              <a:gd name="T5" fmla="*/ 0 h 1"/>
              <a:gd name="T6" fmla="*/ 0 w 1"/>
              <a:gd name="T7" fmla="*/ 0 h 1"/>
              <a:gd name="T8" fmla="*/ 0 w 1"/>
              <a:gd name="T9" fmla="*/ 0 h 1"/>
              <a:gd name="T10" fmla="*/ 0 w 1"/>
              <a:gd name="T11" fmla="*/ 0 h 1"/>
              <a:gd name="T12" fmla="*/ 0 w 1"/>
              <a:gd name="T13" fmla="*/ 0 h 1"/>
              <a:gd name="T14" fmla="*/ 0 w 1"/>
              <a:gd name="T15" fmla="*/ 0 h 1"/>
              <a:gd name="T16" fmla="*/ 0 w 1"/>
              <a:gd name="T17" fmla="*/ 0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"/>
              <a:gd name="T28" fmla="*/ 0 h 1"/>
              <a:gd name="T29" fmla="*/ 1 w 1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1" name="Freeform 257"/>
          <p:cNvSpPr>
            <a:spLocks/>
          </p:cNvSpPr>
          <p:nvPr/>
        </p:nvSpPr>
        <p:spPr bwMode="auto">
          <a:xfrm>
            <a:off x="1520825" y="917575"/>
            <a:ext cx="1588" cy="9525"/>
          </a:xfrm>
          <a:custGeom>
            <a:avLst/>
            <a:gdLst>
              <a:gd name="T0" fmla="*/ 0 w 1"/>
              <a:gd name="T1" fmla="*/ 2147483647 h 5"/>
              <a:gd name="T2" fmla="*/ 0 w 1"/>
              <a:gd name="T3" fmla="*/ 2147483647 h 5"/>
              <a:gd name="T4" fmla="*/ 0 w 1"/>
              <a:gd name="T5" fmla="*/ 2147483647 h 5"/>
              <a:gd name="T6" fmla="*/ 0 w 1"/>
              <a:gd name="T7" fmla="*/ 2147483647 h 5"/>
              <a:gd name="T8" fmla="*/ 0 w 1"/>
              <a:gd name="T9" fmla="*/ 2147483647 h 5"/>
              <a:gd name="T10" fmla="*/ 0 w 1"/>
              <a:gd name="T11" fmla="*/ 2147483647 h 5"/>
              <a:gd name="T12" fmla="*/ 0 w 1"/>
              <a:gd name="T13" fmla="*/ 2147483647 h 5"/>
              <a:gd name="T14" fmla="*/ 0 w 1"/>
              <a:gd name="T15" fmla="*/ 2147483647 h 5"/>
              <a:gd name="T16" fmla="*/ 0 w 1"/>
              <a:gd name="T17" fmla="*/ 2147483647 h 5"/>
              <a:gd name="T18" fmla="*/ 0 w 1"/>
              <a:gd name="T19" fmla="*/ 0 h 5"/>
              <a:gd name="T20" fmla="*/ 0 w 1"/>
              <a:gd name="T21" fmla="*/ 0 h 5"/>
              <a:gd name="T22" fmla="*/ 0 w 1"/>
              <a:gd name="T23" fmla="*/ 2147483647 h 5"/>
              <a:gd name="T24" fmla="*/ 0 w 1"/>
              <a:gd name="T25" fmla="*/ 2147483647 h 5"/>
              <a:gd name="T26" fmla="*/ 0 w 1"/>
              <a:gd name="T27" fmla="*/ 2147483647 h 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"/>
              <a:gd name="T43" fmla="*/ 0 h 5"/>
              <a:gd name="T44" fmla="*/ 1 w 1"/>
              <a:gd name="T45" fmla="*/ 5 h 5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" h="5">
                <a:moveTo>
                  <a:pt x="0" y="2"/>
                </a:moveTo>
                <a:lnTo>
                  <a:pt x="0" y="3"/>
                </a:lnTo>
                <a:lnTo>
                  <a:pt x="0" y="4"/>
                </a:lnTo>
                <a:lnTo>
                  <a:pt x="0" y="3"/>
                </a:lnTo>
                <a:lnTo>
                  <a:pt x="0" y="1"/>
                </a:lnTo>
                <a:lnTo>
                  <a:pt x="0" y="0"/>
                </a:lnTo>
                <a:lnTo>
                  <a:pt x="0" y="1"/>
                </a:lnTo>
                <a:lnTo>
                  <a:pt x="0" y="2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2" name="Freeform 258"/>
          <p:cNvSpPr>
            <a:spLocks/>
          </p:cNvSpPr>
          <p:nvPr/>
        </p:nvSpPr>
        <p:spPr bwMode="auto">
          <a:xfrm>
            <a:off x="1473200" y="1031875"/>
            <a:ext cx="6350" cy="11113"/>
          </a:xfrm>
          <a:custGeom>
            <a:avLst/>
            <a:gdLst>
              <a:gd name="T0" fmla="*/ 2147483647 w 3"/>
              <a:gd name="T1" fmla="*/ 2147483647 h 5"/>
              <a:gd name="T2" fmla="*/ 2147483647 w 3"/>
              <a:gd name="T3" fmla="*/ 2147483647 h 5"/>
              <a:gd name="T4" fmla="*/ 2147483647 w 3"/>
              <a:gd name="T5" fmla="*/ 2147483647 h 5"/>
              <a:gd name="T6" fmla="*/ 2147483647 w 3"/>
              <a:gd name="T7" fmla="*/ 2147483647 h 5"/>
              <a:gd name="T8" fmla="*/ 2147483647 w 3"/>
              <a:gd name="T9" fmla="*/ 2147483647 h 5"/>
              <a:gd name="T10" fmla="*/ 2147483647 w 3"/>
              <a:gd name="T11" fmla="*/ 2147483647 h 5"/>
              <a:gd name="T12" fmla="*/ 2147483647 w 3"/>
              <a:gd name="T13" fmla="*/ 2147483647 h 5"/>
              <a:gd name="T14" fmla="*/ 2147483647 w 3"/>
              <a:gd name="T15" fmla="*/ 2147483647 h 5"/>
              <a:gd name="T16" fmla="*/ 0 w 3"/>
              <a:gd name="T17" fmla="*/ 2147483647 h 5"/>
              <a:gd name="T18" fmla="*/ 0 w 3"/>
              <a:gd name="T19" fmla="*/ 2147483647 h 5"/>
              <a:gd name="T20" fmla="*/ 0 w 3"/>
              <a:gd name="T21" fmla="*/ 2147483647 h 5"/>
              <a:gd name="T22" fmla="*/ 0 w 3"/>
              <a:gd name="T23" fmla="*/ 2147483647 h 5"/>
              <a:gd name="T24" fmla="*/ 0 w 3"/>
              <a:gd name="T25" fmla="*/ 0 h 5"/>
              <a:gd name="T26" fmla="*/ 2147483647 w 3"/>
              <a:gd name="T27" fmla="*/ 0 h 5"/>
              <a:gd name="T28" fmla="*/ 2147483647 w 3"/>
              <a:gd name="T29" fmla="*/ 2147483647 h 5"/>
              <a:gd name="T30" fmla="*/ 2147483647 w 3"/>
              <a:gd name="T31" fmla="*/ 2147483647 h 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"/>
              <a:gd name="T49" fmla="*/ 0 h 5"/>
              <a:gd name="T50" fmla="*/ 3 w 3"/>
              <a:gd name="T51" fmla="*/ 5 h 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" h="5">
                <a:moveTo>
                  <a:pt x="2" y="2"/>
                </a:moveTo>
                <a:lnTo>
                  <a:pt x="2" y="2"/>
                </a:lnTo>
                <a:lnTo>
                  <a:pt x="2" y="3"/>
                </a:lnTo>
                <a:lnTo>
                  <a:pt x="1" y="3"/>
                </a:lnTo>
                <a:lnTo>
                  <a:pt x="1" y="4"/>
                </a:lnTo>
                <a:lnTo>
                  <a:pt x="1" y="3"/>
                </a:lnTo>
                <a:lnTo>
                  <a:pt x="0" y="3"/>
                </a:lnTo>
                <a:lnTo>
                  <a:pt x="0" y="2"/>
                </a:lnTo>
                <a:lnTo>
                  <a:pt x="0" y="1"/>
                </a:lnTo>
                <a:lnTo>
                  <a:pt x="0" y="0"/>
                </a:lnTo>
                <a:lnTo>
                  <a:pt x="2" y="0"/>
                </a:lnTo>
                <a:lnTo>
                  <a:pt x="2" y="1"/>
                </a:lnTo>
                <a:lnTo>
                  <a:pt x="2" y="2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3" name="Freeform 259"/>
          <p:cNvSpPr>
            <a:spLocks/>
          </p:cNvSpPr>
          <p:nvPr/>
        </p:nvSpPr>
        <p:spPr bwMode="auto">
          <a:xfrm>
            <a:off x="995363" y="490538"/>
            <a:ext cx="4762" cy="4762"/>
          </a:xfrm>
          <a:custGeom>
            <a:avLst/>
            <a:gdLst>
              <a:gd name="T0" fmla="*/ 2147483647 w 3"/>
              <a:gd name="T1" fmla="*/ 2147483647 h 2"/>
              <a:gd name="T2" fmla="*/ 2147483647 w 3"/>
              <a:gd name="T3" fmla="*/ 2147483647 h 2"/>
              <a:gd name="T4" fmla="*/ 2147483647 w 3"/>
              <a:gd name="T5" fmla="*/ 2147483647 h 2"/>
              <a:gd name="T6" fmla="*/ 0 w 3"/>
              <a:gd name="T7" fmla="*/ 2147483647 h 2"/>
              <a:gd name="T8" fmla="*/ 0 w 3"/>
              <a:gd name="T9" fmla="*/ 0 h 2"/>
              <a:gd name="T10" fmla="*/ 2147483647 w 3"/>
              <a:gd name="T11" fmla="*/ 0 h 2"/>
              <a:gd name="T12" fmla="*/ 2147483647 w 3"/>
              <a:gd name="T13" fmla="*/ 0 h 2"/>
              <a:gd name="T14" fmla="*/ 2147483647 w 3"/>
              <a:gd name="T15" fmla="*/ 0 h 2"/>
              <a:gd name="T16" fmla="*/ 2147483647 w 3"/>
              <a:gd name="T17" fmla="*/ 0 h 2"/>
              <a:gd name="T18" fmla="*/ 2147483647 w 3"/>
              <a:gd name="T19" fmla="*/ 2147483647 h 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"/>
              <a:gd name="T31" fmla="*/ 0 h 2"/>
              <a:gd name="T32" fmla="*/ 3 w 3"/>
              <a:gd name="T33" fmla="*/ 2 h 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" h="2">
                <a:moveTo>
                  <a:pt x="2" y="1"/>
                </a:moveTo>
                <a:lnTo>
                  <a:pt x="2" y="1"/>
                </a:lnTo>
                <a:lnTo>
                  <a:pt x="0" y="1"/>
                </a:lnTo>
                <a:lnTo>
                  <a:pt x="0" y="0"/>
                </a:lnTo>
                <a:lnTo>
                  <a:pt x="1" y="0"/>
                </a:lnTo>
                <a:lnTo>
                  <a:pt x="2" y="0"/>
                </a:lnTo>
                <a:lnTo>
                  <a:pt x="2" y="1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4" name="Freeform 260"/>
          <p:cNvSpPr>
            <a:spLocks/>
          </p:cNvSpPr>
          <p:nvPr/>
        </p:nvSpPr>
        <p:spPr bwMode="auto">
          <a:xfrm>
            <a:off x="1231900" y="330200"/>
            <a:ext cx="9525" cy="6350"/>
          </a:xfrm>
          <a:custGeom>
            <a:avLst/>
            <a:gdLst>
              <a:gd name="T0" fmla="*/ 2147483647 w 5"/>
              <a:gd name="T1" fmla="*/ 2147483647 h 4"/>
              <a:gd name="T2" fmla="*/ 2147483647 w 5"/>
              <a:gd name="T3" fmla="*/ 2147483647 h 4"/>
              <a:gd name="T4" fmla="*/ 2147483647 w 5"/>
              <a:gd name="T5" fmla="*/ 2147483647 h 4"/>
              <a:gd name="T6" fmla="*/ 2147483647 w 5"/>
              <a:gd name="T7" fmla="*/ 2147483647 h 4"/>
              <a:gd name="T8" fmla="*/ 2147483647 w 5"/>
              <a:gd name="T9" fmla="*/ 2147483647 h 4"/>
              <a:gd name="T10" fmla="*/ 2147483647 w 5"/>
              <a:gd name="T11" fmla="*/ 2147483647 h 4"/>
              <a:gd name="T12" fmla="*/ 0 w 5"/>
              <a:gd name="T13" fmla="*/ 2147483647 h 4"/>
              <a:gd name="T14" fmla="*/ 0 w 5"/>
              <a:gd name="T15" fmla="*/ 2147483647 h 4"/>
              <a:gd name="T16" fmla="*/ 2147483647 w 5"/>
              <a:gd name="T17" fmla="*/ 2147483647 h 4"/>
              <a:gd name="T18" fmla="*/ 2147483647 w 5"/>
              <a:gd name="T19" fmla="*/ 0 h 4"/>
              <a:gd name="T20" fmla="*/ 2147483647 w 5"/>
              <a:gd name="T21" fmla="*/ 0 h 4"/>
              <a:gd name="T22" fmla="*/ 2147483647 w 5"/>
              <a:gd name="T23" fmla="*/ 2147483647 h 4"/>
              <a:gd name="T24" fmla="*/ 2147483647 w 5"/>
              <a:gd name="T25" fmla="*/ 2147483647 h 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"/>
              <a:gd name="T40" fmla="*/ 0 h 4"/>
              <a:gd name="T41" fmla="*/ 5 w 5"/>
              <a:gd name="T42" fmla="*/ 4 h 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" h="4">
                <a:moveTo>
                  <a:pt x="4" y="2"/>
                </a:moveTo>
                <a:lnTo>
                  <a:pt x="4" y="2"/>
                </a:lnTo>
                <a:lnTo>
                  <a:pt x="3" y="2"/>
                </a:lnTo>
                <a:lnTo>
                  <a:pt x="3" y="3"/>
                </a:lnTo>
                <a:lnTo>
                  <a:pt x="1" y="3"/>
                </a:lnTo>
                <a:lnTo>
                  <a:pt x="1" y="2"/>
                </a:lnTo>
                <a:lnTo>
                  <a:pt x="0" y="2"/>
                </a:lnTo>
                <a:lnTo>
                  <a:pt x="0" y="1"/>
                </a:lnTo>
                <a:lnTo>
                  <a:pt x="1" y="1"/>
                </a:lnTo>
                <a:lnTo>
                  <a:pt x="1" y="0"/>
                </a:lnTo>
                <a:lnTo>
                  <a:pt x="3" y="0"/>
                </a:lnTo>
                <a:lnTo>
                  <a:pt x="3" y="1"/>
                </a:lnTo>
                <a:lnTo>
                  <a:pt x="4" y="2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5" name="Freeform 261"/>
          <p:cNvSpPr>
            <a:spLocks/>
          </p:cNvSpPr>
          <p:nvPr/>
        </p:nvSpPr>
        <p:spPr bwMode="auto">
          <a:xfrm>
            <a:off x="944563" y="1138238"/>
            <a:ext cx="1587" cy="4762"/>
          </a:xfrm>
          <a:custGeom>
            <a:avLst/>
            <a:gdLst>
              <a:gd name="T0" fmla="*/ 0 w 1"/>
              <a:gd name="T1" fmla="*/ 2147483647 h 2"/>
              <a:gd name="T2" fmla="*/ 0 w 1"/>
              <a:gd name="T3" fmla="*/ 2147483647 h 2"/>
              <a:gd name="T4" fmla="*/ 0 w 1"/>
              <a:gd name="T5" fmla="*/ 2147483647 h 2"/>
              <a:gd name="T6" fmla="*/ 0 w 1"/>
              <a:gd name="T7" fmla="*/ 2147483647 h 2"/>
              <a:gd name="T8" fmla="*/ 0 w 1"/>
              <a:gd name="T9" fmla="*/ 0 h 2"/>
              <a:gd name="T10" fmla="*/ 0 w 1"/>
              <a:gd name="T11" fmla="*/ 0 h 2"/>
              <a:gd name="T12" fmla="*/ 0 w 1"/>
              <a:gd name="T13" fmla="*/ 0 h 2"/>
              <a:gd name="T14" fmla="*/ 0 w 1"/>
              <a:gd name="T15" fmla="*/ 2147483647 h 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"/>
              <a:gd name="T25" fmla="*/ 0 h 2"/>
              <a:gd name="T26" fmla="*/ 1 w 1"/>
              <a:gd name="T27" fmla="*/ 2 h 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" h="2">
                <a:moveTo>
                  <a:pt x="0" y="1"/>
                </a:moveTo>
                <a:lnTo>
                  <a:pt x="0" y="1"/>
                </a:lnTo>
                <a:lnTo>
                  <a:pt x="0" y="0"/>
                </a:lnTo>
                <a:lnTo>
                  <a:pt x="0" y="1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6" name="Freeform 262"/>
          <p:cNvSpPr>
            <a:spLocks/>
          </p:cNvSpPr>
          <p:nvPr/>
        </p:nvSpPr>
        <p:spPr bwMode="auto">
          <a:xfrm>
            <a:off x="1327150" y="731838"/>
            <a:ext cx="12700" cy="22225"/>
          </a:xfrm>
          <a:custGeom>
            <a:avLst/>
            <a:gdLst>
              <a:gd name="T0" fmla="*/ 0 w 6"/>
              <a:gd name="T1" fmla="*/ 2147483647 h 11"/>
              <a:gd name="T2" fmla="*/ 2147483647 w 6"/>
              <a:gd name="T3" fmla="*/ 2147483647 h 11"/>
              <a:gd name="T4" fmla="*/ 2147483647 w 6"/>
              <a:gd name="T5" fmla="*/ 2147483647 h 11"/>
              <a:gd name="T6" fmla="*/ 2147483647 w 6"/>
              <a:gd name="T7" fmla="*/ 2147483647 h 11"/>
              <a:gd name="T8" fmla="*/ 2147483647 w 6"/>
              <a:gd name="T9" fmla="*/ 2147483647 h 11"/>
              <a:gd name="T10" fmla="*/ 2147483647 w 6"/>
              <a:gd name="T11" fmla="*/ 2147483647 h 11"/>
              <a:gd name="T12" fmla="*/ 2147483647 w 6"/>
              <a:gd name="T13" fmla="*/ 2147483647 h 11"/>
              <a:gd name="T14" fmla="*/ 2147483647 w 6"/>
              <a:gd name="T15" fmla="*/ 2147483647 h 11"/>
              <a:gd name="T16" fmla="*/ 2147483647 w 6"/>
              <a:gd name="T17" fmla="*/ 2147483647 h 11"/>
              <a:gd name="T18" fmla="*/ 2147483647 w 6"/>
              <a:gd name="T19" fmla="*/ 2147483647 h 11"/>
              <a:gd name="T20" fmla="*/ 2147483647 w 6"/>
              <a:gd name="T21" fmla="*/ 2147483647 h 11"/>
              <a:gd name="T22" fmla="*/ 2147483647 w 6"/>
              <a:gd name="T23" fmla="*/ 2147483647 h 11"/>
              <a:gd name="T24" fmla="*/ 2147483647 w 6"/>
              <a:gd name="T25" fmla="*/ 2147483647 h 11"/>
              <a:gd name="T26" fmla="*/ 2147483647 w 6"/>
              <a:gd name="T27" fmla="*/ 2147483647 h 11"/>
              <a:gd name="T28" fmla="*/ 2147483647 w 6"/>
              <a:gd name="T29" fmla="*/ 2147483647 h 11"/>
              <a:gd name="T30" fmla="*/ 2147483647 w 6"/>
              <a:gd name="T31" fmla="*/ 0 h 11"/>
              <a:gd name="T32" fmla="*/ 0 w 6"/>
              <a:gd name="T33" fmla="*/ 2147483647 h 1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"/>
              <a:gd name="T52" fmla="*/ 0 h 11"/>
              <a:gd name="T53" fmla="*/ 6 w 6"/>
              <a:gd name="T54" fmla="*/ 11 h 1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" h="11">
                <a:moveTo>
                  <a:pt x="0" y="2"/>
                </a:moveTo>
                <a:lnTo>
                  <a:pt x="1" y="3"/>
                </a:lnTo>
                <a:lnTo>
                  <a:pt x="1" y="4"/>
                </a:lnTo>
                <a:lnTo>
                  <a:pt x="2" y="6"/>
                </a:lnTo>
                <a:lnTo>
                  <a:pt x="2" y="8"/>
                </a:lnTo>
                <a:lnTo>
                  <a:pt x="2" y="9"/>
                </a:lnTo>
                <a:lnTo>
                  <a:pt x="3" y="10"/>
                </a:lnTo>
                <a:lnTo>
                  <a:pt x="4" y="10"/>
                </a:lnTo>
                <a:lnTo>
                  <a:pt x="4" y="9"/>
                </a:lnTo>
                <a:lnTo>
                  <a:pt x="5" y="9"/>
                </a:lnTo>
                <a:lnTo>
                  <a:pt x="4" y="8"/>
                </a:lnTo>
                <a:lnTo>
                  <a:pt x="4" y="7"/>
                </a:lnTo>
                <a:lnTo>
                  <a:pt x="3" y="4"/>
                </a:lnTo>
                <a:lnTo>
                  <a:pt x="2" y="2"/>
                </a:lnTo>
                <a:lnTo>
                  <a:pt x="2" y="1"/>
                </a:lnTo>
                <a:lnTo>
                  <a:pt x="2" y="0"/>
                </a:lnTo>
                <a:lnTo>
                  <a:pt x="0" y="2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8" name="Freeform 271"/>
          <p:cNvSpPr>
            <a:spLocks/>
          </p:cNvSpPr>
          <p:nvPr/>
        </p:nvSpPr>
        <p:spPr bwMode="auto">
          <a:xfrm>
            <a:off x="1144588" y="849313"/>
            <a:ext cx="20637" cy="4762"/>
          </a:xfrm>
          <a:custGeom>
            <a:avLst/>
            <a:gdLst>
              <a:gd name="T0" fmla="*/ 0 w 11"/>
              <a:gd name="T1" fmla="*/ 2147483647 h 2"/>
              <a:gd name="T2" fmla="*/ 2147483647 w 11"/>
              <a:gd name="T3" fmla="*/ 2147483647 h 2"/>
              <a:gd name="T4" fmla="*/ 2147483647 w 11"/>
              <a:gd name="T5" fmla="*/ 2147483647 h 2"/>
              <a:gd name="T6" fmla="*/ 2147483647 w 11"/>
              <a:gd name="T7" fmla="*/ 0 h 2"/>
              <a:gd name="T8" fmla="*/ 2147483647 w 11"/>
              <a:gd name="T9" fmla="*/ 0 h 2"/>
              <a:gd name="T10" fmla="*/ 2147483647 w 11"/>
              <a:gd name="T11" fmla="*/ 0 h 2"/>
              <a:gd name="T12" fmla="*/ 2147483647 w 11"/>
              <a:gd name="T13" fmla="*/ 0 h 2"/>
              <a:gd name="T14" fmla="*/ 2147483647 w 11"/>
              <a:gd name="T15" fmla="*/ 2147483647 h 2"/>
              <a:gd name="T16" fmla="*/ 2147483647 w 11"/>
              <a:gd name="T17" fmla="*/ 2147483647 h 2"/>
              <a:gd name="T18" fmla="*/ 2147483647 w 11"/>
              <a:gd name="T19" fmla="*/ 2147483647 h 2"/>
              <a:gd name="T20" fmla="*/ 2147483647 w 11"/>
              <a:gd name="T21" fmla="*/ 2147483647 h 2"/>
              <a:gd name="T22" fmla="*/ 2147483647 w 11"/>
              <a:gd name="T23" fmla="*/ 2147483647 h 2"/>
              <a:gd name="T24" fmla="*/ 2147483647 w 11"/>
              <a:gd name="T25" fmla="*/ 2147483647 h 2"/>
              <a:gd name="T26" fmla="*/ 2147483647 w 11"/>
              <a:gd name="T27" fmla="*/ 2147483647 h 2"/>
              <a:gd name="T28" fmla="*/ 0 w 11"/>
              <a:gd name="T29" fmla="*/ 2147483647 h 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"/>
              <a:gd name="T46" fmla="*/ 0 h 2"/>
              <a:gd name="T47" fmla="*/ 11 w 11"/>
              <a:gd name="T48" fmla="*/ 2 h 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" h="2">
                <a:moveTo>
                  <a:pt x="0" y="1"/>
                </a:moveTo>
                <a:lnTo>
                  <a:pt x="1" y="1"/>
                </a:lnTo>
                <a:lnTo>
                  <a:pt x="2" y="1"/>
                </a:lnTo>
                <a:lnTo>
                  <a:pt x="4" y="0"/>
                </a:lnTo>
                <a:lnTo>
                  <a:pt x="7" y="0"/>
                </a:lnTo>
                <a:lnTo>
                  <a:pt x="10" y="0"/>
                </a:lnTo>
                <a:lnTo>
                  <a:pt x="10" y="1"/>
                </a:lnTo>
                <a:lnTo>
                  <a:pt x="9" y="1"/>
                </a:lnTo>
                <a:lnTo>
                  <a:pt x="8" y="1"/>
                </a:lnTo>
                <a:lnTo>
                  <a:pt x="7" y="1"/>
                </a:lnTo>
                <a:lnTo>
                  <a:pt x="4" y="1"/>
                </a:lnTo>
                <a:lnTo>
                  <a:pt x="3" y="1"/>
                </a:lnTo>
                <a:lnTo>
                  <a:pt x="0" y="1"/>
                </a:lnTo>
              </a:path>
            </a:pathLst>
          </a:custGeom>
          <a:solidFill>
            <a:srgbClr val="A5A5A5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9" name="Freeform 272"/>
          <p:cNvSpPr>
            <a:spLocks/>
          </p:cNvSpPr>
          <p:nvPr/>
        </p:nvSpPr>
        <p:spPr bwMode="auto">
          <a:xfrm>
            <a:off x="1220788" y="319088"/>
            <a:ext cx="28575" cy="31750"/>
          </a:xfrm>
          <a:custGeom>
            <a:avLst/>
            <a:gdLst>
              <a:gd name="T0" fmla="*/ 2147483647 w 15"/>
              <a:gd name="T1" fmla="*/ 2147483647 h 16"/>
              <a:gd name="T2" fmla="*/ 2147483647 w 15"/>
              <a:gd name="T3" fmla="*/ 2147483647 h 16"/>
              <a:gd name="T4" fmla="*/ 2147483647 w 15"/>
              <a:gd name="T5" fmla="*/ 2147483647 h 16"/>
              <a:gd name="T6" fmla="*/ 2147483647 w 15"/>
              <a:gd name="T7" fmla="*/ 2147483647 h 16"/>
              <a:gd name="T8" fmla="*/ 2147483647 w 15"/>
              <a:gd name="T9" fmla="*/ 2147483647 h 16"/>
              <a:gd name="T10" fmla="*/ 2147483647 w 15"/>
              <a:gd name="T11" fmla="*/ 0 h 16"/>
              <a:gd name="T12" fmla="*/ 2147483647 w 15"/>
              <a:gd name="T13" fmla="*/ 2147483647 h 16"/>
              <a:gd name="T14" fmla="*/ 2147483647 w 15"/>
              <a:gd name="T15" fmla="*/ 2147483647 h 16"/>
              <a:gd name="T16" fmla="*/ 2147483647 w 15"/>
              <a:gd name="T17" fmla="*/ 2147483647 h 16"/>
              <a:gd name="T18" fmla="*/ 2147483647 w 15"/>
              <a:gd name="T19" fmla="*/ 2147483647 h 16"/>
              <a:gd name="T20" fmla="*/ 2147483647 w 15"/>
              <a:gd name="T21" fmla="*/ 2147483647 h 16"/>
              <a:gd name="T22" fmla="*/ 2147483647 w 15"/>
              <a:gd name="T23" fmla="*/ 2147483647 h 16"/>
              <a:gd name="T24" fmla="*/ 2147483647 w 15"/>
              <a:gd name="T25" fmla="*/ 2147483647 h 16"/>
              <a:gd name="T26" fmla="*/ 2147483647 w 15"/>
              <a:gd name="T27" fmla="*/ 2147483647 h 16"/>
              <a:gd name="T28" fmla="*/ 2147483647 w 15"/>
              <a:gd name="T29" fmla="*/ 2147483647 h 16"/>
              <a:gd name="T30" fmla="*/ 2147483647 w 15"/>
              <a:gd name="T31" fmla="*/ 2147483647 h 16"/>
              <a:gd name="T32" fmla="*/ 2147483647 w 15"/>
              <a:gd name="T33" fmla="*/ 2147483647 h 16"/>
              <a:gd name="T34" fmla="*/ 2147483647 w 15"/>
              <a:gd name="T35" fmla="*/ 2147483647 h 16"/>
              <a:gd name="T36" fmla="*/ 2147483647 w 15"/>
              <a:gd name="T37" fmla="*/ 2147483647 h 16"/>
              <a:gd name="T38" fmla="*/ 2147483647 w 15"/>
              <a:gd name="T39" fmla="*/ 2147483647 h 16"/>
              <a:gd name="T40" fmla="*/ 2147483647 w 15"/>
              <a:gd name="T41" fmla="*/ 2147483647 h 16"/>
              <a:gd name="T42" fmla="*/ 2147483647 w 15"/>
              <a:gd name="T43" fmla="*/ 2147483647 h 16"/>
              <a:gd name="T44" fmla="*/ 2147483647 w 15"/>
              <a:gd name="T45" fmla="*/ 2147483647 h 16"/>
              <a:gd name="T46" fmla="*/ 2147483647 w 15"/>
              <a:gd name="T47" fmla="*/ 2147483647 h 16"/>
              <a:gd name="T48" fmla="*/ 2147483647 w 15"/>
              <a:gd name="T49" fmla="*/ 2147483647 h 16"/>
              <a:gd name="T50" fmla="*/ 2147483647 w 15"/>
              <a:gd name="T51" fmla="*/ 2147483647 h 16"/>
              <a:gd name="T52" fmla="*/ 0 w 15"/>
              <a:gd name="T53" fmla="*/ 2147483647 h 16"/>
              <a:gd name="T54" fmla="*/ 2147483647 w 15"/>
              <a:gd name="T55" fmla="*/ 2147483647 h 16"/>
              <a:gd name="T56" fmla="*/ 2147483647 w 15"/>
              <a:gd name="T57" fmla="*/ 2147483647 h 1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15"/>
              <a:gd name="T88" fmla="*/ 0 h 16"/>
              <a:gd name="T89" fmla="*/ 15 w 15"/>
              <a:gd name="T90" fmla="*/ 16 h 1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15" h="16">
                <a:moveTo>
                  <a:pt x="5" y="7"/>
                </a:moveTo>
                <a:lnTo>
                  <a:pt x="5" y="5"/>
                </a:lnTo>
                <a:lnTo>
                  <a:pt x="6" y="5"/>
                </a:lnTo>
                <a:lnTo>
                  <a:pt x="6" y="4"/>
                </a:lnTo>
                <a:lnTo>
                  <a:pt x="7" y="4"/>
                </a:lnTo>
                <a:lnTo>
                  <a:pt x="7" y="0"/>
                </a:lnTo>
                <a:lnTo>
                  <a:pt x="7" y="2"/>
                </a:lnTo>
                <a:lnTo>
                  <a:pt x="8" y="4"/>
                </a:lnTo>
                <a:lnTo>
                  <a:pt x="8" y="5"/>
                </a:lnTo>
                <a:lnTo>
                  <a:pt x="9" y="5"/>
                </a:lnTo>
                <a:lnTo>
                  <a:pt x="9" y="7"/>
                </a:lnTo>
                <a:lnTo>
                  <a:pt x="13" y="7"/>
                </a:lnTo>
                <a:lnTo>
                  <a:pt x="13" y="8"/>
                </a:lnTo>
                <a:lnTo>
                  <a:pt x="14" y="8"/>
                </a:lnTo>
                <a:lnTo>
                  <a:pt x="10" y="8"/>
                </a:lnTo>
                <a:lnTo>
                  <a:pt x="9" y="9"/>
                </a:lnTo>
                <a:lnTo>
                  <a:pt x="9" y="10"/>
                </a:lnTo>
                <a:lnTo>
                  <a:pt x="8" y="10"/>
                </a:lnTo>
                <a:lnTo>
                  <a:pt x="8" y="11"/>
                </a:lnTo>
                <a:lnTo>
                  <a:pt x="7" y="13"/>
                </a:lnTo>
                <a:lnTo>
                  <a:pt x="7" y="15"/>
                </a:lnTo>
                <a:lnTo>
                  <a:pt x="7" y="13"/>
                </a:lnTo>
                <a:lnTo>
                  <a:pt x="6" y="11"/>
                </a:lnTo>
                <a:lnTo>
                  <a:pt x="6" y="10"/>
                </a:lnTo>
                <a:lnTo>
                  <a:pt x="5" y="9"/>
                </a:lnTo>
                <a:lnTo>
                  <a:pt x="5" y="8"/>
                </a:lnTo>
                <a:lnTo>
                  <a:pt x="0" y="8"/>
                </a:lnTo>
                <a:lnTo>
                  <a:pt x="1" y="7"/>
                </a:lnTo>
                <a:lnTo>
                  <a:pt x="5" y="7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0" name="Freeform 273"/>
          <p:cNvSpPr>
            <a:spLocks/>
          </p:cNvSpPr>
          <p:nvPr/>
        </p:nvSpPr>
        <p:spPr bwMode="auto">
          <a:xfrm>
            <a:off x="933450" y="1128713"/>
            <a:ext cx="30163" cy="31750"/>
          </a:xfrm>
          <a:custGeom>
            <a:avLst/>
            <a:gdLst>
              <a:gd name="T0" fmla="*/ 2147483647 w 16"/>
              <a:gd name="T1" fmla="*/ 2147483647 h 16"/>
              <a:gd name="T2" fmla="*/ 2147483647 w 16"/>
              <a:gd name="T3" fmla="*/ 2147483647 h 16"/>
              <a:gd name="T4" fmla="*/ 2147483647 w 16"/>
              <a:gd name="T5" fmla="*/ 2147483647 h 16"/>
              <a:gd name="T6" fmla="*/ 2147483647 w 16"/>
              <a:gd name="T7" fmla="*/ 2147483647 h 16"/>
              <a:gd name="T8" fmla="*/ 2147483647 w 16"/>
              <a:gd name="T9" fmla="*/ 0 h 16"/>
              <a:gd name="T10" fmla="*/ 2147483647 w 16"/>
              <a:gd name="T11" fmla="*/ 2147483647 h 16"/>
              <a:gd name="T12" fmla="*/ 2147483647 w 16"/>
              <a:gd name="T13" fmla="*/ 2147483647 h 16"/>
              <a:gd name="T14" fmla="*/ 2147483647 w 16"/>
              <a:gd name="T15" fmla="*/ 2147483647 h 16"/>
              <a:gd name="T16" fmla="*/ 2147483647 w 16"/>
              <a:gd name="T17" fmla="*/ 2147483647 h 16"/>
              <a:gd name="T18" fmla="*/ 2147483647 w 16"/>
              <a:gd name="T19" fmla="*/ 2147483647 h 16"/>
              <a:gd name="T20" fmla="*/ 2147483647 w 16"/>
              <a:gd name="T21" fmla="*/ 2147483647 h 16"/>
              <a:gd name="T22" fmla="*/ 2147483647 w 16"/>
              <a:gd name="T23" fmla="*/ 2147483647 h 16"/>
              <a:gd name="T24" fmla="*/ 2147483647 w 16"/>
              <a:gd name="T25" fmla="*/ 2147483647 h 16"/>
              <a:gd name="T26" fmla="*/ 2147483647 w 16"/>
              <a:gd name="T27" fmla="*/ 2147483647 h 16"/>
              <a:gd name="T28" fmla="*/ 2147483647 w 16"/>
              <a:gd name="T29" fmla="*/ 2147483647 h 16"/>
              <a:gd name="T30" fmla="*/ 2147483647 w 16"/>
              <a:gd name="T31" fmla="*/ 2147483647 h 16"/>
              <a:gd name="T32" fmla="*/ 2147483647 w 16"/>
              <a:gd name="T33" fmla="*/ 2147483647 h 16"/>
              <a:gd name="T34" fmla="*/ 2147483647 w 16"/>
              <a:gd name="T35" fmla="*/ 2147483647 h 16"/>
              <a:gd name="T36" fmla="*/ 2147483647 w 16"/>
              <a:gd name="T37" fmla="*/ 2147483647 h 16"/>
              <a:gd name="T38" fmla="*/ 2147483647 w 16"/>
              <a:gd name="T39" fmla="*/ 2147483647 h 16"/>
              <a:gd name="T40" fmla="*/ 2147483647 w 16"/>
              <a:gd name="T41" fmla="*/ 2147483647 h 16"/>
              <a:gd name="T42" fmla="*/ 2147483647 w 16"/>
              <a:gd name="T43" fmla="*/ 2147483647 h 16"/>
              <a:gd name="T44" fmla="*/ 2147483647 w 16"/>
              <a:gd name="T45" fmla="*/ 2147483647 h 16"/>
              <a:gd name="T46" fmla="*/ 2147483647 w 16"/>
              <a:gd name="T47" fmla="*/ 2147483647 h 16"/>
              <a:gd name="T48" fmla="*/ 2147483647 w 16"/>
              <a:gd name="T49" fmla="*/ 2147483647 h 16"/>
              <a:gd name="T50" fmla="*/ 2147483647 w 16"/>
              <a:gd name="T51" fmla="*/ 2147483647 h 16"/>
              <a:gd name="T52" fmla="*/ 2147483647 w 16"/>
              <a:gd name="T53" fmla="*/ 2147483647 h 16"/>
              <a:gd name="T54" fmla="*/ 2147483647 w 16"/>
              <a:gd name="T55" fmla="*/ 2147483647 h 16"/>
              <a:gd name="T56" fmla="*/ 2147483647 w 16"/>
              <a:gd name="T57" fmla="*/ 2147483647 h 16"/>
              <a:gd name="T58" fmla="*/ 0 w 16"/>
              <a:gd name="T59" fmla="*/ 2147483647 h 16"/>
              <a:gd name="T60" fmla="*/ 2147483647 w 16"/>
              <a:gd name="T61" fmla="*/ 2147483647 h 1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6"/>
              <a:gd name="T94" fmla="*/ 0 h 16"/>
              <a:gd name="T95" fmla="*/ 16 w 16"/>
              <a:gd name="T96" fmla="*/ 16 h 1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6" h="16">
                <a:moveTo>
                  <a:pt x="5" y="7"/>
                </a:moveTo>
                <a:lnTo>
                  <a:pt x="5" y="5"/>
                </a:lnTo>
                <a:lnTo>
                  <a:pt x="6" y="4"/>
                </a:lnTo>
                <a:lnTo>
                  <a:pt x="7" y="4"/>
                </a:lnTo>
                <a:lnTo>
                  <a:pt x="7" y="0"/>
                </a:lnTo>
                <a:lnTo>
                  <a:pt x="7" y="1"/>
                </a:lnTo>
                <a:lnTo>
                  <a:pt x="8" y="2"/>
                </a:lnTo>
                <a:lnTo>
                  <a:pt x="8" y="4"/>
                </a:lnTo>
                <a:lnTo>
                  <a:pt x="9" y="4"/>
                </a:lnTo>
                <a:lnTo>
                  <a:pt x="9" y="5"/>
                </a:lnTo>
                <a:lnTo>
                  <a:pt x="10" y="5"/>
                </a:lnTo>
                <a:lnTo>
                  <a:pt x="10" y="7"/>
                </a:lnTo>
                <a:lnTo>
                  <a:pt x="15" y="7"/>
                </a:lnTo>
                <a:lnTo>
                  <a:pt x="14" y="7"/>
                </a:lnTo>
                <a:lnTo>
                  <a:pt x="13" y="8"/>
                </a:lnTo>
                <a:lnTo>
                  <a:pt x="10" y="8"/>
                </a:lnTo>
                <a:lnTo>
                  <a:pt x="10" y="9"/>
                </a:lnTo>
                <a:lnTo>
                  <a:pt x="9" y="9"/>
                </a:lnTo>
                <a:lnTo>
                  <a:pt x="8" y="10"/>
                </a:lnTo>
                <a:lnTo>
                  <a:pt x="8" y="13"/>
                </a:lnTo>
                <a:lnTo>
                  <a:pt x="7" y="14"/>
                </a:lnTo>
                <a:lnTo>
                  <a:pt x="7" y="15"/>
                </a:lnTo>
                <a:lnTo>
                  <a:pt x="7" y="10"/>
                </a:lnTo>
                <a:lnTo>
                  <a:pt x="6" y="10"/>
                </a:lnTo>
                <a:lnTo>
                  <a:pt x="6" y="9"/>
                </a:lnTo>
                <a:lnTo>
                  <a:pt x="5" y="9"/>
                </a:lnTo>
                <a:lnTo>
                  <a:pt x="5" y="8"/>
                </a:lnTo>
                <a:lnTo>
                  <a:pt x="2" y="8"/>
                </a:lnTo>
                <a:lnTo>
                  <a:pt x="1" y="7"/>
                </a:lnTo>
                <a:lnTo>
                  <a:pt x="0" y="7"/>
                </a:lnTo>
                <a:lnTo>
                  <a:pt x="5" y="7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1" name="Freeform 274"/>
          <p:cNvSpPr>
            <a:spLocks/>
          </p:cNvSpPr>
          <p:nvPr/>
        </p:nvSpPr>
        <p:spPr bwMode="auto">
          <a:xfrm>
            <a:off x="1462088" y="1025525"/>
            <a:ext cx="30162" cy="26988"/>
          </a:xfrm>
          <a:custGeom>
            <a:avLst/>
            <a:gdLst>
              <a:gd name="T0" fmla="*/ 2147483647 w 16"/>
              <a:gd name="T1" fmla="*/ 2147483647 h 14"/>
              <a:gd name="T2" fmla="*/ 2147483647 w 16"/>
              <a:gd name="T3" fmla="*/ 2147483647 h 14"/>
              <a:gd name="T4" fmla="*/ 2147483647 w 16"/>
              <a:gd name="T5" fmla="*/ 2147483647 h 14"/>
              <a:gd name="T6" fmla="*/ 2147483647 w 16"/>
              <a:gd name="T7" fmla="*/ 0 h 14"/>
              <a:gd name="T8" fmla="*/ 2147483647 w 16"/>
              <a:gd name="T9" fmla="*/ 0 h 14"/>
              <a:gd name="T10" fmla="*/ 2147483647 w 16"/>
              <a:gd name="T11" fmla="*/ 2147483647 h 14"/>
              <a:gd name="T12" fmla="*/ 2147483647 w 16"/>
              <a:gd name="T13" fmla="*/ 2147483647 h 14"/>
              <a:gd name="T14" fmla="*/ 2147483647 w 16"/>
              <a:gd name="T15" fmla="*/ 2147483647 h 14"/>
              <a:gd name="T16" fmla="*/ 2147483647 w 16"/>
              <a:gd name="T17" fmla="*/ 2147483647 h 14"/>
              <a:gd name="T18" fmla="*/ 2147483647 w 16"/>
              <a:gd name="T19" fmla="*/ 2147483647 h 14"/>
              <a:gd name="T20" fmla="*/ 2147483647 w 16"/>
              <a:gd name="T21" fmla="*/ 2147483647 h 14"/>
              <a:gd name="T22" fmla="*/ 2147483647 w 16"/>
              <a:gd name="T23" fmla="*/ 2147483647 h 14"/>
              <a:gd name="T24" fmla="*/ 2147483647 w 16"/>
              <a:gd name="T25" fmla="*/ 2147483647 h 14"/>
              <a:gd name="T26" fmla="*/ 2147483647 w 16"/>
              <a:gd name="T27" fmla="*/ 2147483647 h 14"/>
              <a:gd name="T28" fmla="*/ 2147483647 w 16"/>
              <a:gd name="T29" fmla="*/ 2147483647 h 14"/>
              <a:gd name="T30" fmla="*/ 2147483647 w 16"/>
              <a:gd name="T31" fmla="*/ 2147483647 h 14"/>
              <a:gd name="T32" fmla="*/ 2147483647 w 16"/>
              <a:gd name="T33" fmla="*/ 2147483647 h 14"/>
              <a:gd name="T34" fmla="*/ 2147483647 w 16"/>
              <a:gd name="T35" fmla="*/ 2147483647 h 14"/>
              <a:gd name="T36" fmla="*/ 2147483647 w 16"/>
              <a:gd name="T37" fmla="*/ 2147483647 h 14"/>
              <a:gd name="T38" fmla="*/ 2147483647 w 16"/>
              <a:gd name="T39" fmla="*/ 2147483647 h 14"/>
              <a:gd name="T40" fmla="*/ 2147483647 w 16"/>
              <a:gd name="T41" fmla="*/ 2147483647 h 14"/>
              <a:gd name="T42" fmla="*/ 0 w 16"/>
              <a:gd name="T43" fmla="*/ 2147483647 h 14"/>
              <a:gd name="T44" fmla="*/ 2147483647 w 16"/>
              <a:gd name="T45" fmla="*/ 2147483647 h 14"/>
              <a:gd name="T46" fmla="*/ 2147483647 w 16"/>
              <a:gd name="T47" fmla="*/ 2147483647 h 1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6"/>
              <a:gd name="T73" fmla="*/ 0 h 14"/>
              <a:gd name="T74" fmla="*/ 16 w 16"/>
              <a:gd name="T75" fmla="*/ 14 h 1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6" h="14">
                <a:moveTo>
                  <a:pt x="5" y="6"/>
                </a:moveTo>
                <a:lnTo>
                  <a:pt x="6" y="5"/>
                </a:lnTo>
                <a:lnTo>
                  <a:pt x="7" y="5"/>
                </a:lnTo>
                <a:lnTo>
                  <a:pt x="7" y="0"/>
                </a:lnTo>
                <a:lnTo>
                  <a:pt x="8" y="0"/>
                </a:lnTo>
                <a:lnTo>
                  <a:pt x="8" y="5"/>
                </a:lnTo>
                <a:lnTo>
                  <a:pt x="10" y="5"/>
                </a:lnTo>
                <a:lnTo>
                  <a:pt x="11" y="7"/>
                </a:lnTo>
                <a:lnTo>
                  <a:pt x="15" y="7"/>
                </a:lnTo>
                <a:lnTo>
                  <a:pt x="11" y="7"/>
                </a:lnTo>
                <a:lnTo>
                  <a:pt x="11" y="8"/>
                </a:lnTo>
                <a:lnTo>
                  <a:pt x="10" y="8"/>
                </a:lnTo>
                <a:lnTo>
                  <a:pt x="10" y="9"/>
                </a:lnTo>
                <a:lnTo>
                  <a:pt x="8" y="9"/>
                </a:lnTo>
                <a:lnTo>
                  <a:pt x="8" y="13"/>
                </a:lnTo>
                <a:lnTo>
                  <a:pt x="7" y="13"/>
                </a:lnTo>
                <a:lnTo>
                  <a:pt x="7" y="9"/>
                </a:lnTo>
                <a:lnTo>
                  <a:pt x="6" y="9"/>
                </a:lnTo>
                <a:lnTo>
                  <a:pt x="6" y="8"/>
                </a:lnTo>
                <a:lnTo>
                  <a:pt x="5" y="8"/>
                </a:lnTo>
                <a:lnTo>
                  <a:pt x="5" y="7"/>
                </a:lnTo>
                <a:lnTo>
                  <a:pt x="0" y="7"/>
                </a:lnTo>
                <a:lnTo>
                  <a:pt x="4" y="7"/>
                </a:lnTo>
                <a:lnTo>
                  <a:pt x="5" y="6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2" name="Freeform 275"/>
          <p:cNvSpPr>
            <a:spLocks/>
          </p:cNvSpPr>
          <p:nvPr/>
        </p:nvSpPr>
        <p:spPr bwMode="auto">
          <a:xfrm>
            <a:off x="1504950" y="908050"/>
            <a:ext cx="30163" cy="30163"/>
          </a:xfrm>
          <a:custGeom>
            <a:avLst/>
            <a:gdLst>
              <a:gd name="T0" fmla="*/ 2147483647 w 16"/>
              <a:gd name="T1" fmla="*/ 2147483647 h 16"/>
              <a:gd name="T2" fmla="*/ 2147483647 w 16"/>
              <a:gd name="T3" fmla="*/ 2147483647 h 16"/>
              <a:gd name="T4" fmla="*/ 2147483647 w 16"/>
              <a:gd name="T5" fmla="*/ 2147483647 h 16"/>
              <a:gd name="T6" fmla="*/ 2147483647 w 16"/>
              <a:gd name="T7" fmla="*/ 2147483647 h 16"/>
              <a:gd name="T8" fmla="*/ 2147483647 w 16"/>
              <a:gd name="T9" fmla="*/ 2147483647 h 16"/>
              <a:gd name="T10" fmla="*/ 2147483647 w 16"/>
              <a:gd name="T11" fmla="*/ 0 h 16"/>
              <a:gd name="T12" fmla="*/ 2147483647 w 16"/>
              <a:gd name="T13" fmla="*/ 2147483647 h 16"/>
              <a:gd name="T14" fmla="*/ 2147483647 w 16"/>
              <a:gd name="T15" fmla="*/ 2147483647 h 16"/>
              <a:gd name="T16" fmla="*/ 2147483647 w 16"/>
              <a:gd name="T17" fmla="*/ 2147483647 h 16"/>
              <a:gd name="T18" fmla="*/ 2147483647 w 16"/>
              <a:gd name="T19" fmla="*/ 2147483647 h 16"/>
              <a:gd name="T20" fmla="*/ 2147483647 w 16"/>
              <a:gd name="T21" fmla="*/ 2147483647 h 16"/>
              <a:gd name="T22" fmla="*/ 2147483647 w 16"/>
              <a:gd name="T23" fmla="*/ 2147483647 h 16"/>
              <a:gd name="T24" fmla="*/ 2147483647 w 16"/>
              <a:gd name="T25" fmla="*/ 2147483647 h 16"/>
              <a:gd name="T26" fmla="*/ 2147483647 w 16"/>
              <a:gd name="T27" fmla="*/ 2147483647 h 16"/>
              <a:gd name="T28" fmla="*/ 2147483647 w 16"/>
              <a:gd name="T29" fmla="*/ 2147483647 h 16"/>
              <a:gd name="T30" fmla="*/ 2147483647 w 16"/>
              <a:gd name="T31" fmla="*/ 2147483647 h 16"/>
              <a:gd name="T32" fmla="*/ 2147483647 w 16"/>
              <a:gd name="T33" fmla="*/ 2147483647 h 16"/>
              <a:gd name="T34" fmla="*/ 2147483647 w 16"/>
              <a:gd name="T35" fmla="*/ 2147483647 h 16"/>
              <a:gd name="T36" fmla="*/ 2147483647 w 16"/>
              <a:gd name="T37" fmla="*/ 2147483647 h 16"/>
              <a:gd name="T38" fmla="*/ 2147483647 w 16"/>
              <a:gd name="T39" fmla="*/ 2147483647 h 16"/>
              <a:gd name="T40" fmla="*/ 2147483647 w 16"/>
              <a:gd name="T41" fmla="*/ 2147483647 h 16"/>
              <a:gd name="T42" fmla="*/ 2147483647 w 16"/>
              <a:gd name="T43" fmla="*/ 2147483647 h 16"/>
              <a:gd name="T44" fmla="*/ 2147483647 w 16"/>
              <a:gd name="T45" fmla="*/ 2147483647 h 16"/>
              <a:gd name="T46" fmla="*/ 2147483647 w 16"/>
              <a:gd name="T47" fmla="*/ 2147483647 h 16"/>
              <a:gd name="T48" fmla="*/ 2147483647 w 16"/>
              <a:gd name="T49" fmla="*/ 2147483647 h 16"/>
              <a:gd name="T50" fmla="*/ 2147483647 w 16"/>
              <a:gd name="T51" fmla="*/ 2147483647 h 16"/>
              <a:gd name="T52" fmla="*/ 2147483647 w 16"/>
              <a:gd name="T53" fmla="*/ 2147483647 h 16"/>
              <a:gd name="T54" fmla="*/ 2147483647 w 16"/>
              <a:gd name="T55" fmla="*/ 2147483647 h 16"/>
              <a:gd name="T56" fmla="*/ 0 w 16"/>
              <a:gd name="T57" fmla="*/ 2147483647 h 16"/>
              <a:gd name="T58" fmla="*/ 2147483647 w 16"/>
              <a:gd name="T59" fmla="*/ 2147483647 h 16"/>
              <a:gd name="T60" fmla="*/ 2147483647 w 16"/>
              <a:gd name="T61" fmla="*/ 2147483647 h 16"/>
              <a:gd name="T62" fmla="*/ 2147483647 w 16"/>
              <a:gd name="T63" fmla="*/ 2147483647 h 1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6"/>
              <a:gd name="T97" fmla="*/ 0 h 16"/>
              <a:gd name="T98" fmla="*/ 16 w 16"/>
              <a:gd name="T99" fmla="*/ 16 h 1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6" h="16">
                <a:moveTo>
                  <a:pt x="5" y="7"/>
                </a:moveTo>
                <a:lnTo>
                  <a:pt x="5" y="5"/>
                </a:lnTo>
                <a:lnTo>
                  <a:pt x="6" y="5"/>
                </a:lnTo>
                <a:lnTo>
                  <a:pt x="6" y="4"/>
                </a:lnTo>
                <a:lnTo>
                  <a:pt x="7" y="4"/>
                </a:lnTo>
                <a:lnTo>
                  <a:pt x="7" y="0"/>
                </a:lnTo>
                <a:lnTo>
                  <a:pt x="7" y="1"/>
                </a:lnTo>
                <a:lnTo>
                  <a:pt x="8" y="2"/>
                </a:lnTo>
                <a:lnTo>
                  <a:pt x="8" y="4"/>
                </a:lnTo>
                <a:lnTo>
                  <a:pt x="9" y="4"/>
                </a:lnTo>
                <a:lnTo>
                  <a:pt x="9" y="5"/>
                </a:lnTo>
                <a:lnTo>
                  <a:pt x="10" y="5"/>
                </a:lnTo>
                <a:lnTo>
                  <a:pt x="10" y="7"/>
                </a:lnTo>
                <a:lnTo>
                  <a:pt x="13" y="7"/>
                </a:lnTo>
                <a:lnTo>
                  <a:pt x="13" y="8"/>
                </a:lnTo>
                <a:lnTo>
                  <a:pt x="15" y="8"/>
                </a:lnTo>
                <a:lnTo>
                  <a:pt x="10" y="8"/>
                </a:lnTo>
                <a:lnTo>
                  <a:pt x="10" y="9"/>
                </a:lnTo>
                <a:lnTo>
                  <a:pt x="9" y="9"/>
                </a:lnTo>
                <a:lnTo>
                  <a:pt x="9" y="10"/>
                </a:lnTo>
                <a:lnTo>
                  <a:pt x="8" y="10"/>
                </a:lnTo>
                <a:lnTo>
                  <a:pt x="8" y="13"/>
                </a:lnTo>
                <a:lnTo>
                  <a:pt x="7" y="14"/>
                </a:lnTo>
                <a:lnTo>
                  <a:pt x="7" y="15"/>
                </a:lnTo>
                <a:lnTo>
                  <a:pt x="7" y="10"/>
                </a:lnTo>
                <a:lnTo>
                  <a:pt x="6" y="10"/>
                </a:lnTo>
                <a:lnTo>
                  <a:pt x="5" y="9"/>
                </a:lnTo>
                <a:lnTo>
                  <a:pt x="5" y="8"/>
                </a:lnTo>
                <a:lnTo>
                  <a:pt x="0" y="8"/>
                </a:lnTo>
                <a:lnTo>
                  <a:pt x="1" y="8"/>
                </a:lnTo>
                <a:lnTo>
                  <a:pt x="1" y="7"/>
                </a:lnTo>
                <a:lnTo>
                  <a:pt x="5" y="7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13" name="Freeform 276"/>
          <p:cNvSpPr>
            <a:spLocks/>
          </p:cNvSpPr>
          <p:nvPr/>
        </p:nvSpPr>
        <p:spPr bwMode="auto">
          <a:xfrm>
            <a:off x="985838" y="479425"/>
            <a:ext cx="30162" cy="31750"/>
          </a:xfrm>
          <a:custGeom>
            <a:avLst/>
            <a:gdLst>
              <a:gd name="T0" fmla="*/ 2147483647 w 16"/>
              <a:gd name="T1" fmla="*/ 2147483647 h 16"/>
              <a:gd name="T2" fmla="*/ 2147483647 w 16"/>
              <a:gd name="T3" fmla="*/ 2147483647 h 16"/>
              <a:gd name="T4" fmla="*/ 2147483647 w 16"/>
              <a:gd name="T5" fmla="*/ 2147483647 h 16"/>
              <a:gd name="T6" fmla="*/ 2147483647 w 16"/>
              <a:gd name="T7" fmla="*/ 2147483647 h 16"/>
              <a:gd name="T8" fmla="*/ 2147483647 w 16"/>
              <a:gd name="T9" fmla="*/ 2147483647 h 16"/>
              <a:gd name="T10" fmla="*/ 2147483647 w 16"/>
              <a:gd name="T11" fmla="*/ 0 h 16"/>
              <a:gd name="T12" fmla="*/ 2147483647 w 16"/>
              <a:gd name="T13" fmla="*/ 2147483647 h 16"/>
              <a:gd name="T14" fmla="*/ 2147483647 w 16"/>
              <a:gd name="T15" fmla="*/ 2147483647 h 16"/>
              <a:gd name="T16" fmla="*/ 2147483647 w 16"/>
              <a:gd name="T17" fmla="*/ 2147483647 h 16"/>
              <a:gd name="T18" fmla="*/ 2147483647 w 16"/>
              <a:gd name="T19" fmla="*/ 2147483647 h 16"/>
              <a:gd name="T20" fmla="*/ 2147483647 w 16"/>
              <a:gd name="T21" fmla="*/ 2147483647 h 16"/>
              <a:gd name="T22" fmla="*/ 2147483647 w 16"/>
              <a:gd name="T23" fmla="*/ 2147483647 h 16"/>
              <a:gd name="T24" fmla="*/ 2147483647 w 16"/>
              <a:gd name="T25" fmla="*/ 2147483647 h 16"/>
              <a:gd name="T26" fmla="*/ 2147483647 w 16"/>
              <a:gd name="T27" fmla="*/ 2147483647 h 16"/>
              <a:gd name="T28" fmla="*/ 2147483647 w 16"/>
              <a:gd name="T29" fmla="*/ 2147483647 h 16"/>
              <a:gd name="T30" fmla="*/ 2147483647 w 16"/>
              <a:gd name="T31" fmla="*/ 2147483647 h 16"/>
              <a:gd name="T32" fmla="*/ 2147483647 w 16"/>
              <a:gd name="T33" fmla="*/ 2147483647 h 16"/>
              <a:gd name="T34" fmla="*/ 2147483647 w 16"/>
              <a:gd name="T35" fmla="*/ 2147483647 h 16"/>
              <a:gd name="T36" fmla="*/ 2147483647 w 16"/>
              <a:gd name="T37" fmla="*/ 2147483647 h 16"/>
              <a:gd name="T38" fmla="*/ 2147483647 w 16"/>
              <a:gd name="T39" fmla="*/ 2147483647 h 16"/>
              <a:gd name="T40" fmla="*/ 2147483647 w 16"/>
              <a:gd name="T41" fmla="*/ 2147483647 h 16"/>
              <a:gd name="T42" fmla="*/ 2147483647 w 16"/>
              <a:gd name="T43" fmla="*/ 2147483647 h 16"/>
              <a:gd name="T44" fmla="*/ 2147483647 w 16"/>
              <a:gd name="T45" fmla="*/ 2147483647 h 16"/>
              <a:gd name="T46" fmla="*/ 2147483647 w 16"/>
              <a:gd name="T47" fmla="*/ 2147483647 h 16"/>
              <a:gd name="T48" fmla="*/ 2147483647 w 16"/>
              <a:gd name="T49" fmla="*/ 2147483647 h 16"/>
              <a:gd name="T50" fmla="*/ 2147483647 w 16"/>
              <a:gd name="T51" fmla="*/ 2147483647 h 16"/>
              <a:gd name="T52" fmla="*/ 2147483647 w 16"/>
              <a:gd name="T53" fmla="*/ 2147483647 h 16"/>
              <a:gd name="T54" fmla="*/ 2147483647 w 16"/>
              <a:gd name="T55" fmla="*/ 2147483647 h 16"/>
              <a:gd name="T56" fmla="*/ 2147483647 w 16"/>
              <a:gd name="T57" fmla="*/ 2147483647 h 16"/>
              <a:gd name="T58" fmla="*/ 0 w 16"/>
              <a:gd name="T59" fmla="*/ 2147483647 h 16"/>
              <a:gd name="T60" fmla="*/ 2147483647 w 16"/>
              <a:gd name="T61" fmla="*/ 2147483647 h 1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6"/>
              <a:gd name="T94" fmla="*/ 0 h 16"/>
              <a:gd name="T95" fmla="*/ 16 w 16"/>
              <a:gd name="T96" fmla="*/ 16 h 1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6" h="16">
                <a:moveTo>
                  <a:pt x="4" y="7"/>
                </a:moveTo>
                <a:lnTo>
                  <a:pt x="4" y="6"/>
                </a:lnTo>
                <a:lnTo>
                  <a:pt x="5" y="6"/>
                </a:lnTo>
                <a:lnTo>
                  <a:pt x="5" y="5"/>
                </a:lnTo>
                <a:lnTo>
                  <a:pt x="7" y="5"/>
                </a:lnTo>
                <a:lnTo>
                  <a:pt x="7" y="0"/>
                </a:lnTo>
                <a:lnTo>
                  <a:pt x="7" y="1"/>
                </a:lnTo>
                <a:lnTo>
                  <a:pt x="8" y="2"/>
                </a:lnTo>
                <a:lnTo>
                  <a:pt x="8" y="5"/>
                </a:lnTo>
                <a:lnTo>
                  <a:pt x="9" y="5"/>
                </a:lnTo>
                <a:lnTo>
                  <a:pt x="9" y="6"/>
                </a:lnTo>
                <a:lnTo>
                  <a:pt x="10" y="6"/>
                </a:lnTo>
                <a:lnTo>
                  <a:pt x="10" y="7"/>
                </a:lnTo>
                <a:lnTo>
                  <a:pt x="15" y="7"/>
                </a:lnTo>
                <a:lnTo>
                  <a:pt x="14" y="8"/>
                </a:lnTo>
                <a:lnTo>
                  <a:pt x="10" y="8"/>
                </a:lnTo>
                <a:lnTo>
                  <a:pt x="10" y="10"/>
                </a:lnTo>
                <a:lnTo>
                  <a:pt x="9" y="10"/>
                </a:lnTo>
                <a:lnTo>
                  <a:pt x="9" y="11"/>
                </a:lnTo>
                <a:lnTo>
                  <a:pt x="8" y="11"/>
                </a:lnTo>
                <a:lnTo>
                  <a:pt x="8" y="13"/>
                </a:lnTo>
                <a:lnTo>
                  <a:pt x="7" y="14"/>
                </a:lnTo>
                <a:lnTo>
                  <a:pt x="7" y="15"/>
                </a:lnTo>
                <a:lnTo>
                  <a:pt x="7" y="11"/>
                </a:lnTo>
                <a:lnTo>
                  <a:pt x="5" y="11"/>
                </a:lnTo>
                <a:lnTo>
                  <a:pt x="5" y="10"/>
                </a:lnTo>
                <a:lnTo>
                  <a:pt x="4" y="10"/>
                </a:lnTo>
                <a:lnTo>
                  <a:pt x="4" y="8"/>
                </a:lnTo>
                <a:lnTo>
                  <a:pt x="1" y="8"/>
                </a:lnTo>
                <a:lnTo>
                  <a:pt x="0" y="7"/>
                </a:lnTo>
                <a:lnTo>
                  <a:pt x="4" y="7"/>
                </a:lnTo>
              </a:path>
            </a:pathLst>
          </a:custGeom>
          <a:solidFill>
            <a:srgbClr val="FFFF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9700" name="Picture 4" descr="https://sphotos-b-atl.xx.fbcdn.net/hphotos-prn1/946606_507862619263574_771976692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818" y="612136"/>
            <a:ext cx="2389027" cy="674404"/>
          </a:xfrm>
          <a:prstGeom prst="rect">
            <a:avLst/>
          </a:prstGeom>
          <a:noFill/>
        </p:spPr>
      </p:pic>
      <p:sp>
        <p:nvSpPr>
          <p:cNvPr id="71" name="Title 70"/>
          <p:cNvSpPr>
            <a:spLocks noGrp="1"/>
          </p:cNvSpPr>
          <p:nvPr>
            <p:ph type="title"/>
          </p:nvPr>
        </p:nvSpPr>
        <p:spPr>
          <a:xfrm>
            <a:off x="572386" y="2932349"/>
            <a:ext cx="83058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3A00CC"/>
                </a:solidFill>
                <a:latin typeface="Andy" pitchFamily="66" charset="0"/>
              </a:rPr>
              <a:t>LAFA Food Distribution</a:t>
            </a:r>
            <a:endParaRPr lang="en-US" dirty="0">
              <a:solidFill>
                <a:srgbClr val="3A00CC"/>
              </a:solidFill>
              <a:latin typeface="Andy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000CE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1390650" y="247650"/>
            <a:ext cx="6486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+mj-lt"/>
              </a:rPr>
              <a:t>Proposed Configuration - OPTION 2</a:t>
            </a:r>
            <a:endParaRPr lang="en-US" sz="1800" b="1" dirty="0">
              <a:latin typeface="+mj-lt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503578" y="6274243"/>
            <a:ext cx="495300" cy="200025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1417071" y="62289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Existing Equipment</a:t>
            </a:r>
            <a:endParaRPr lang="en-US" sz="1200" dirty="0"/>
          </a:p>
        </p:txBody>
      </p:sp>
      <p:cxnSp>
        <p:nvCxnSpPr>
          <p:cNvPr id="109" name="Straight Arrow Connector 108"/>
          <p:cNvCxnSpPr>
            <a:stCxn id="107" idx="3"/>
          </p:cNvCxnSpPr>
          <p:nvPr/>
        </p:nvCxnSpPr>
        <p:spPr>
          <a:xfrm flipV="1">
            <a:off x="998878" y="6371771"/>
            <a:ext cx="394493" cy="24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516278" y="5937693"/>
            <a:ext cx="495300" cy="200025"/>
          </a:xfrm>
          <a:prstGeom prst="rect">
            <a:avLst/>
          </a:prstGeom>
          <a:solidFill>
            <a:srgbClr val="FF99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429771" y="58987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New Equipment</a:t>
            </a:r>
            <a:endParaRPr lang="en-US" sz="1200" dirty="0"/>
          </a:p>
        </p:txBody>
      </p:sp>
      <p:cxnSp>
        <p:nvCxnSpPr>
          <p:cNvPr id="112" name="Straight Arrow Connector 111"/>
          <p:cNvCxnSpPr>
            <a:stCxn id="110" idx="3"/>
          </p:cNvCxnSpPr>
          <p:nvPr/>
        </p:nvCxnSpPr>
        <p:spPr>
          <a:xfrm flipV="1">
            <a:off x="1011578" y="6035221"/>
            <a:ext cx="394493" cy="248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7277889" y="1868657"/>
            <a:ext cx="1552718" cy="2145598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Relocated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Generator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480KW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23355" y="2670690"/>
            <a:ext cx="681168" cy="609600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00A</a:t>
            </a:r>
            <a:endParaRPr lang="en-US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Switch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838458" y="195249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107920" y="2702703"/>
            <a:ext cx="677999" cy="477507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latin typeface="Arial" pitchFamily="34" charset="0"/>
                <a:cs typeface="Arial" pitchFamily="34" charset="0"/>
              </a:rPr>
              <a:t>2500AF</a:t>
            </a:r>
          </a:p>
          <a:p>
            <a:pPr algn="ctr"/>
            <a:r>
              <a:rPr lang="en-US" sz="1050" dirty="0" smtClean="0">
                <a:latin typeface="Arial" pitchFamily="34" charset="0"/>
                <a:cs typeface="Arial" pitchFamily="34" charset="0"/>
              </a:rPr>
              <a:t>2500AT</a:t>
            </a:r>
            <a:endParaRPr lang="en-U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052661" y="195249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385146" y="2479811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44" name="Rectangle 43"/>
          <p:cNvSpPr/>
          <p:nvPr/>
        </p:nvSpPr>
        <p:spPr>
          <a:xfrm>
            <a:off x="3385150" y="2646539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48" name="Rectangle 47"/>
          <p:cNvSpPr/>
          <p:nvPr/>
        </p:nvSpPr>
        <p:spPr>
          <a:xfrm>
            <a:off x="3385147" y="2809850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49" name="Rectangle 48"/>
          <p:cNvSpPr/>
          <p:nvPr/>
        </p:nvSpPr>
        <p:spPr>
          <a:xfrm>
            <a:off x="3385149" y="2986948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50" name="Rectangle 49"/>
          <p:cNvSpPr/>
          <p:nvPr/>
        </p:nvSpPr>
        <p:spPr>
          <a:xfrm>
            <a:off x="3385148" y="3163561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51" name="Rectangle 50"/>
          <p:cNvSpPr/>
          <p:nvPr/>
        </p:nvSpPr>
        <p:spPr>
          <a:xfrm>
            <a:off x="3387438" y="3342608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3659763" y="2479811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43" idx="0"/>
          </p:cNvCxnSpPr>
          <p:nvPr/>
        </p:nvCxnSpPr>
        <p:spPr>
          <a:xfrm>
            <a:off x="3659762" y="2306213"/>
            <a:ext cx="2" cy="17359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2445559" y="2306213"/>
            <a:ext cx="12128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endCxn id="40" idx="0"/>
          </p:cNvCxnSpPr>
          <p:nvPr/>
        </p:nvCxnSpPr>
        <p:spPr>
          <a:xfrm>
            <a:off x="2445559" y="2306213"/>
            <a:ext cx="1361" cy="39649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471747" y="193833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38129" y="2688543"/>
            <a:ext cx="677999" cy="477507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2500AF</a:t>
            </a:r>
          </a:p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2500AT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Straight Connector 57"/>
          <p:cNvCxnSpPr>
            <a:endCxn id="57" idx="0"/>
          </p:cNvCxnSpPr>
          <p:nvPr/>
        </p:nvCxnSpPr>
        <p:spPr>
          <a:xfrm flipH="1">
            <a:off x="1077129" y="1611287"/>
            <a:ext cx="1719" cy="10772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4477309" y="1959757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743691" y="2568360"/>
            <a:ext cx="677999" cy="772299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N      E</a:t>
            </a:r>
          </a:p>
          <a:p>
            <a:endParaRPr lang="en-US" sz="1200" dirty="0">
              <a:latin typeface="Arial" pitchFamily="34" charset="0"/>
              <a:cs typeface="Arial" pitchFamily="34" charset="0"/>
            </a:endParaRP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LOAD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 flipH="1" flipV="1">
            <a:off x="5763140" y="1041660"/>
            <a:ext cx="23062" cy="2952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74176" y="1041660"/>
            <a:ext cx="53889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97238" y="1041660"/>
            <a:ext cx="0" cy="2934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16779" y="861550"/>
            <a:ext cx="0" cy="3107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953592" y="849286"/>
            <a:ext cx="0" cy="314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97730" y="773086"/>
            <a:ext cx="571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1078848" y="3180210"/>
            <a:ext cx="0" cy="58216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077128" y="3762375"/>
            <a:ext cx="11841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2259542" y="3762375"/>
            <a:ext cx="1720" cy="7719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864307" y="1611287"/>
            <a:ext cx="0" cy="9661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1078848" y="1611287"/>
            <a:ext cx="37854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60" idx="2"/>
          </p:cNvCxnSpPr>
          <p:nvPr/>
        </p:nvCxnSpPr>
        <p:spPr>
          <a:xfrm>
            <a:off x="5082691" y="3340659"/>
            <a:ext cx="1719" cy="3542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446919" y="3694919"/>
            <a:ext cx="26374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40" idx="2"/>
          </p:cNvCxnSpPr>
          <p:nvPr/>
        </p:nvCxnSpPr>
        <p:spPr>
          <a:xfrm flipH="1" flipV="1">
            <a:off x="2446920" y="3180210"/>
            <a:ext cx="1719" cy="51470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5261547" y="1611287"/>
            <a:ext cx="0" cy="9661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261547" y="1611287"/>
            <a:ext cx="110239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37" idx="0"/>
          </p:cNvCxnSpPr>
          <p:nvPr/>
        </p:nvCxnSpPr>
        <p:spPr>
          <a:xfrm flipV="1">
            <a:off x="6363939" y="1611287"/>
            <a:ext cx="0" cy="105940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6363939" y="3844821"/>
            <a:ext cx="9139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endCxn id="37" idx="2"/>
          </p:cNvCxnSpPr>
          <p:nvPr/>
        </p:nvCxnSpPr>
        <p:spPr>
          <a:xfrm flipV="1">
            <a:off x="6363939" y="3280290"/>
            <a:ext cx="0" cy="56453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692608" y="2049244"/>
            <a:ext cx="772479" cy="51393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Main Circuit Breaker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547627" y="2023605"/>
            <a:ext cx="1236963" cy="175843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Switchboard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780433" y="2078378"/>
            <a:ext cx="607954" cy="242140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A.T.S.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847851" y="2019300"/>
            <a:ext cx="808062" cy="199486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Arial" pitchFamily="34" charset="0"/>
                <a:cs typeface="Arial" pitchFamily="34" charset="0"/>
              </a:rPr>
              <a:t>MDP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1873432" y="4642798"/>
            <a:ext cx="772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Utility Power</a:t>
            </a:r>
            <a:endParaRPr lang="en-US" sz="1200" dirty="0"/>
          </a:p>
        </p:txBody>
      </p:sp>
      <p:sp>
        <p:nvSpPr>
          <p:cNvPr id="87" name="TextBox 86"/>
          <p:cNvSpPr txBox="1"/>
          <p:nvPr/>
        </p:nvSpPr>
        <p:spPr>
          <a:xfrm>
            <a:off x="2707940" y="5104463"/>
            <a:ext cx="365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SERVICE ENTRANCE</a:t>
            </a:r>
            <a:endParaRPr lang="en-US" sz="2000" u="sng" dirty="0"/>
          </a:p>
        </p:txBody>
      </p:sp>
      <p:sp>
        <p:nvSpPr>
          <p:cNvPr id="88" name="TextBox 87"/>
          <p:cNvSpPr txBox="1"/>
          <p:nvPr/>
        </p:nvSpPr>
        <p:spPr>
          <a:xfrm>
            <a:off x="2263400" y="1210459"/>
            <a:ext cx="1877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Equipment Room</a:t>
            </a:r>
            <a:endParaRPr lang="en-US" sz="1200" dirty="0"/>
          </a:p>
        </p:txBody>
      </p:sp>
      <p:cxnSp>
        <p:nvCxnSpPr>
          <p:cNvPr id="90" name="Straight Connector 89"/>
          <p:cNvCxnSpPr/>
          <p:nvPr/>
        </p:nvCxnSpPr>
        <p:spPr>
          <a:xfrm>
            <a:off x="112425" y="3968646"/>
            <a:ext cx="8956623" cy="50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82"/>
          <p:cNvSpPr txBox="1">
            <a:spLocks noChangeArrowheads="1"/>
          </p:cNvSpPr>
          <p:nvPr/>
        </p:nvSpPr>
        <p:spPr bwMode="auto">
          <a:xfrm>
            <a:off x="3085465" y="576372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03578" y="6274243"/>
            <a:ext cx="495300" cy="200025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417071" y="62289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Existing Equipment</a:t>
            </a:r>
            <a:endParaRPr lang="en-US" sz="1200" dirty="0"/>
          </a:p>
        </p:txBody>
      </p:sp>
      <p:sp>
        <p:nvSpPr>
          <p:cNvPr id="75" name="TextBox 74"/>
          <p:cNvSpPr txBox="1"/>
          <p:nvPr/>
        </p:nvSpPr>
        <p:spPr>
          <a:xfrm>
            <a:off x="1390650" y="295275"/>
            <a:ext cx="6486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Proposed Configuration – OPTION 2</a:t>
            </a:r>
            <a:endParaRPr lang="en-US" sz="1800" b="1" dirty="0"/>
          </a:p>
        </p:txBody>
      </p:sp>
      <p:cxnSp>
        <p:nvCxnSpPr>
          <p:cNvPr id="79" name="Straight Arrow Connector 78"/>
          <p:cNvCxnSpPr>
            <a:stCxn id="40" idx="3"/>
          </p:cNvCxnSpPr>
          <p:nvPr/>
        </p:nvCxnSpPr>
        <p:spPr>
          <a:xfrm flipV="1">
            <a:off x="998878" y="6371771"/>
            <a:ext cx="394493" cy="24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516278" y="5937693"/>
            <a:ext cx="495300" cy="200025"/>
          </a:xfrm>
          <a:prstGeom prst="rect">
            <a:avLst/>
          </a:prstGeom>
          <a:solidFill>
            <a:srgbClr val="FF99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1429771" y="58987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New Equipment</a:t>
            </a:r>
            <a:endParaRPr lang="en-US" sz="1200" dirty="0"/>
          </a:p>
        </p:txBody>
      </p:sp>
      <p:cxnSp>
        <p:nvCxnSpPr>
          <p:cNvPr id="86" name="Straight Arrow Connector 85"/>
          <p:cNvCxnSpPr>
            <a:stCxn id="83" idx="3"/>
          </p:cNvCxnSpPr>
          <p:nvPr/>
        </p:nvCxnSpPr>
        <p:spPr>
          <a:xfrm flipV="1">
            <a:off x="1011578" y="6035221"/>
            <a:ext cx="394493" cy="248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1148612" y="1488552"/>
            <a:ext cx="7017488" cy="609600"/>
            <a:chOff x="723900" y="2257425"/>
            <a:chExt cx="1295400" cy="609600"/>
          </a:xfrm>
          <a:solidFill>
            <a:srgbClr val="FFE285"/>
          </a:solidFill>
        </p:grpSpPr>
        <p:sp>
          <p:nvSpPr>
            <p:cNvPr id="61" name="Rectangle 60"/>
            <p:cNvSpPr/>
            <p:nvPr/>
          </p:nvSpPr>
          <p:spPr>
            <a:xfrm>
              <a:off x="723900" y="2257425"/>
              <a:ext cx="1295400" cy="609600"/>
            </a:xfrm>
            <a:prstGeom prst="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127005" y="2300615"/>
              <a:ext cx="433535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MDP</a:t>
              </a:r>
            </a:p>
            <a:p>
              <a:pPr algn="ctr"/>
              <a:r>
                <a:rPr lang="en-US" sz="1400" dirty="0" smtClean="0"/>
                <a:t>Main Distribution Panel </a:t>
              </a:r>
            </a:p>
          </p:txBody>
        </p:sp>
      </p:grpSp>
      <p:cxnSp>
        <p:nvCxnSpPr>
          <p:cNvPr id="66" name="Straight Arrow Connector 65"/>
          <p:cNvCxnSpPr/>
          <p:nvPr/>
        </p:nvCxnSpPr>
        <p:spPr>
          <a:xfrm>
            <a:off x="2276780" y="2119836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891087" y="3958107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1330222" y="2107114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935628" y="3960721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4154557" y="2122434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3768864" y="3960705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3207999" y="2109712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2813405" y="3963319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6073229" y="2110874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5687536" y="3949145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5126671" y="2098152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/>
          <p:cNvSpPr/>
          <p:nvPr/>
        </p:nvSpPr>
        <p:spPr>
          <a:xfrm>
            <a:off x="4732077" y="3951759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99" name="Straight Arrow Connector 98"/>
          <p:cNvCxnSpPr/>
          <p:nvPr/>
        </p:nvCxnSpPr>
        <p:spPr>
          <a:xfrm>
            <a:off x="7951006" y="2113472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7565313" y="3951743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102" name="Straight Arrow Connector 101"/>
          <p:cNvCxnSpPr/>
          <p:nvPr/>
        </p:nvCxnSpPr>
        <p:spPr>
          <a:xfrm>
            <a:off x="7004448" y="2100750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6609854" y="3954357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106" name="Straight Connector 105"/>
          <p:cNvCxnSpPr/>
          <p:nvPr/>
        </p:nvCxnSpPr>
        <p:spPr>
          <a:xfrm>
            <a:off x="914400" y="4542020"/>
            <a:ext cx="85725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1000125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2662473" y="4706911"/>
            <a:ext cx="95717" cy="172387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758190" y="4706911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2844260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4506608" y="4542019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1926665" y="4885079"/>
            <a:ext cx="1638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Non Essential Loads</a:t>
            </a:r>
            <a:endParaRPr lang="en-US" sz="1400" dirty="0"/>
          </a:p>
        </p:txBody>
      </p:sp>
      <p:cxnSp>
        <p:nvCxnSpPr>
          <p:cNvPr id="116" name="Straight Connector 115"/>
          <p:cNvCxnSpPr/>
          <p:nvPr/>
        </p:nvCxnSpPr>
        <p:spPr>
          <a:xfrm>
            <a:off x="4703314" y="4542020"/>
            <a:ext cx="85725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4789039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6451387" y="4706911"/>
            <a:ext cx="95717" cy="172387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6547104" y="4706911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633174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V="1">
            <a:off x="8295522" y="4542019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5727821" y="4971245"/>
            <a:ext cx="1638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Coolers</a:t>
            </a:r>
            <a:endParaRPr lang="en-US" sz="1400" dirty="0"/>
          </a:p>
        </p:txBody>
      </p:sp>
      <p:sp>
        <p:nvSpPr>
          <p:cNvPr id="129" name="TextBox 128"/>
          <p:cNvSpPr txBox="1"/>
          <p:nvPr/>
        </p:nvSpPr>
        <p:spPr>
          <a:xfrm>
            <a:off x="2922004" y="5401359"/>
            <a:ext cx="365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POWER DISTRIBUTION</a:t>
            </a:r>
            <a:endParaRPr lang="en-US" sz="2000" u="sng" dirty="0"/>
          </a:p>
        </p:txBody>
      </p:sp>
      <p:sp>
        <p:nvSpPr>
          <p:cNvPr id="2" name="Rectangle 1"/>
          <p:cNvSpPr/>
          <p:nvPr/>
        </p:nvSpPr>
        <p:spPr>
          <a:xfrm>
            <a:off x="1098431" y="3159102"/>
            <a:ext cx="463640" cy="444322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2" idx="0"/>
          </p:cNvCxnSpPr>
          <p:nvPr/>
        </p:nvCxnSpPr>
        <p:spPr>
          <a:xfrm>
            <a:off x="1330251" y="3159102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1207902" y="3326528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flipV="1">
            <a:off x="1202553" y="3448632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1330251" y="3431705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2044989" y="3154809"/>
            <a:ext cx="463640" cy="444322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34" name="Straight Connector 133"/>
          <p:cNvCxnSpPr>
            <a:stCxn id="133" idx="0"/>
          </p:cNvCxnSpPr>
          <p:nvPr/>
        </p:nvCxnSpPr>
        <p:spPr>
          <a:xfrm>
            <a:off x="2276809" y="3154809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2154460" y="3322235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V="1">
            <a:off x="2149111" y="3444339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2276809" y="3427412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>
            <a:off x="2982346" y="3139783"/>
            <a:ext cx="463640" cy="444322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Straight Connector 140"/>
          <p:cNvCxnSpPr>
            <a:stCxn id="140" idx="0"/>
          </p:cNvCxnSpPr>
          <p:nvPr/>
        </p:nvCxnSpPr>
        <p:spPr>
          <a:xfrm>
            <a:off x="3214166" y="3139783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3091817" y="3307209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V="1">
            <a:off x="3086468" y="3429313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3214166" y="3412386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ctangle 144"/>
          <p:cNvSpPr/>
          <p:nvPr/>
        </p:nvSpPr>
        <p:spPr>
          <a:xfrm>
            <a:off x="3922737" y="3150448"/>
            <a:ext cx="463640" cy="444322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6" name="Straight Connector 145"/>
          <p:cNvCxnSpPr>
            <a:stCxn id="145" idx="0"/>
          </p:cNvCxnSpPr>
          <p:nvPr/>
        </p:nvCxnSpPr>
        <p:spPr>
          <a:xfrm>
            <a:off x="4154557" y="3150448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flipV="1">
            <a:off x="4032208" y="3317874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flipV="1">
            <a:off x="4026859" y="3439978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4154557" y="3423051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0095" y="2619993"/>
            <a:ext cx="1331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Install New Contactors </a:t>
            </a:r>
            <a:endParaRPr lang="en-US" sz="12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3246" y="696659"/>
            <a:ext cx="7453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A00CC"/>
                </a:solidFill>
                <a:latin typeface="Andy" pitchFamily="66" charset="0"/>
              </a:rPr>
              <a:t>Option 3 – Swap out Generator and Reconfigure Power System</a:t>
            </a:r>
            <a:endParaRPr lang="en-US" b="1" dirty="0">
              <a:solidFill>
                <a:srgbClr val="3A00CC"/>
              </a:solidFill>
              <a:latin typeface="Andy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5391" y="2201168"/>
            <a:ext cx="7746520" cy="3293209"/>
          </a:xfrm>
          <a:prstGeom prst="rect">
            <a:avLst/>
          </a:prstGeom>
          <a:noFill/>
          <a:effectLst>
            <a:innerShdw blurRad="63500" dist="50800" dir="8100000">
              <a:prstClr val="black">
                <a:alpha val="50000"/>
              </a:prstClr>
            </a:innerShdw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This Option will replace the Generator and separate the Normal Power System from the Emergency Power System.</a:t>
            </a:r>
          </a:p>
          <a:p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►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Swap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out the 360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KW Generator with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a 480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KW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Generator.  The 480 KW Generator is existing and services another building on the same facility.  The 360 KW generator will replace the 480 KW generator.</a:t>
            </a:r>
          </a:p>
          <a:p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►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Reconfigure wiring at the service entrance as shown in the following diagram to connect the Main Distribution Panel in parallel with the Automatic transfer Switch..</a:t>
            </a:r>
          </a:p>
          <a:p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►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Install new Emergency Power Panel and relocate power feeders from HVAC equipment to it.  </a:t>
            </a:r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  <a:p>
            <a:endParaRPr lang="en-US" sz="1600" dirty="0" smtClean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► The Existing Main Distribution Panel will not be energized by the generator.</a:t>
            </a:r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463787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1390650" y="295275"/>
            <a:ext cx="6486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Proposed Configuration - OPTION 3</a:t>
            </a:r>
            <a:endParaRPr lang="en-US" sz="1800" b="1" dirty="0"/>
          </a:p>
        </p:txBody>
      </p:sp>
      <p:sp>
        <p:nvSpPr>
          <p:cNvPr id="107" name="Rectangle 106"/>
          <p:cNvSpPr/>
          <p:nvPr/>
        </p:nvSpPr>
        <p:spPr>
          <a:xfrm>
            <a:off x="503578" y="6274243"/>
            <a:ext cx="495300" cy="200025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1417071" y="62289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Existing Equipment</a:t>
            </a:r>
            <a:endParaRPr lang="en-US" sz="1200" dirty="0"/>
          </a:p>
        </p:txBody>
      </p:sp>
      <p:cxnSp>
        <p:nvCxnSpPr>
          <p:cNvPr id="109" name="Straight Arrow Connector 108"/>
          <p:cNvCxnSpPr>
            <a:stCxn id="107" idx="3"/>
          </p:cNvCxnSpPr>
          <p:nvPr/>
        </p:nvCxnSpPr>
        <p:spPr>
          <a:xfrm flipV="1">
            <a:off x="998878" y="6371771"/>
            <a:ext cx="394493" cy="24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516278" y="5937693"/>
            <a:ext cx="495300" cy="200025"/>
          </a:xfrm>
          <a:prstGeom prst="rect">
            <a:avLst/>
          </a:prstGeom>
          <a:solidFill>
            <a:srgbClr val="FF99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1429771" y="58987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New Equipment</a:t>
            </a:r>
            <a:endParaRPr lang="en-US" sz="1200" dirty="0"/>
          </a:p>
        </p:txBody>
      </p:sp>
      <p:cxnSp>
        <p:nvCxnSpPr>
          <p:cNvPr id="112" name="Straight Arrow Connector 111"/>
          <p:cNvCxnSpPr>
            <a:stCxn id="110" idx="3"/>
          </p:cNvCxnSpPr>
          <p:nvPr/>
        </p:nvCxnSpPr>
        <p:spPr>
          <a:xfrm flipV="1">
            <a:off x="1011578" y="6035221"/>
            <a:ext cx="394493" cy="248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7303625" y="1868656"/>
            <a:ext cx="1526982" cy="2194057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Relocated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Generator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480KW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23355" y="2670690"/>
            <a:ext cx="681168" cy="609600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00A</a:t>
            </a:r>
            <a:endParaRPr lang="en-US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Switch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828933" y="197154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107920" y="2702703"/>
            <a:ext cx="677999" cy="477507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2500AF</a:t>
            </a:r>
          </a:p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2500AT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052661" y="195249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385146" y="2479811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44" name="Rectangle 43"/>
          <p:cNvSpPr/>
          <p:nvPr/>
        </p:nvSpPr>
        <p:spPr>
          <a:xfrm>
            <a:off x="3385150" y="2646539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48" name="Rectangle 47"/>
          <p:cNvSpPr/>
          <p:nvPr/>
        </p:nvSpPr>
        <p:spPr>
          <a:xfrm>
            <a:off x="3385147" y="2809850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49" name="Rectangle 48"/>
          <p:cNvSpPr/>
          <p:nvPr/>
        </p:nvSpPr>
        <p:spPr>
          <a:xfrm>
            <a:off x="3385149" y="2986948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50" name="Rectangle 49"/>
          <p:cNvSpPr/>
          <p:nvPr/>
        </p:nvSpPr>
        <p:spPr>
          <a:xfrm>
            <a:off x="3385148" y="3163561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51" name="Rectangle 50"/>
          <p:cNvSpPr/>
          <p:nvPr/>
        </p:nvSpPr>
        <p:spPr>
          <a:xfrm>
            <a:off x="3387438" y="3342608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3659763" y="2479811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43" idx="0"/>
          </p:cNvCxnSpPr>
          <p:nvPr/>
        </p:nvCxnSpPr>
        <p:spPr>
          <a:xfrm>
            <a:off x="3659762" y="2306213"/>
            <a:ext cx="2" cy="17359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2445559" y="2306213"/>
            <a:ext cx="12128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endCxn id="40" idx="0"/>
          </p:cNvCxnSpPr>
          <p:nvPr/>
        </p:nvCxnSpPr>
        <p:spPr>
          <a:xfrm>
            <a:off x="2445559" y="2306213"/>
            <a:ext cx="1361" cy="39649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471747" y="193833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38129" y="2688543"/>
            <a:ext cx="677999" cy="477507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2500AF</a:t>
            </a:r>
          </a:p>
          <a:p>
            <a:pPr algn="ctr"/>
            <a:r>
              <a:rPr lang="en-US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800AT</a:t>
            </a:r>
            <a:endParaRPr lang="en-US" sz="11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Straight Connector 57"/>
          <p:cNvCxnSpPr>
            <a:endCxn id="57" idx="0"/>
          </p:cNvCxnSpPr>
          <p:nvPr/>
        </p:nvCxnSpPr>
        <p:spPr>
          <a:xfrm flipH="1">
            <a:off x="1077129" y="1611287"/>
            <a:ext cx="1719" cy="10772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4477309" y="1959757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743691" y="2568360"/>
            <a:ext cx="677999" cy="772299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N      E</a:t>
            </a:r>
          </a:p>
          <a:p>
            <a:pPr algn="ctr"/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LOAD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 flipH="1" flipV="1">
            <a:off x="5763140" y="1041660"/>
            <a:ext cx="23062" cy="2952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74176" y="1041660"/>
            <a:ext cx="53889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97238" y="1041660"/>
            <a:ext cx="0" cy="2934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16779" y="861550"/>
            <a:ext cx="0" cy="3107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953592" y="849286"/>
            <a:ext cx="0" cy="314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16780" y="849286"/>
            <a:ext cx="571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1078848" y="3180210"/>
            <a:ext cx="0" cy="58216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077128" y="3762375"/>
            <a:ext cx="11841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2259542" y="3762375"/>
            <a:ext cx="1720" cy="7719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864307" y="1611287"/>
            <a:ext cx="0" cy="9661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1078848" y="1611287"/>
            <a:ext cx="37854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5261547" y="1611287"/>
            <a:ext cx="0" cy="9661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261547" y="1611287"/>
            <a:ext cx="110239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37" idx="0"/>
          </p:cNvCxnSpPr>
          <p:nvPr/>
        </p:nvCxnSpPr>
        <p:spPr>
          <a:xfrm flipV="1">
            <a:off x="6363939" y="1611287"/>
            <a:ext cx="0" cy="105940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6363939" y="3844821"/>
            <a:ext cx="9139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endCxn id="37" idx="2"/>
          </p:cNvCxnSpPr>
          <p:nvPr/>
        </p:nvCxnSpPr>
        <p:spPr>
          <a:xfrm flipV="1">
            <a:off x="6363939" y="3280290"/>
            <a:ext cx="0" cy="56453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596116" y="2371725"/>
            <a:ext cx="908834" cy="210465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MAIN 1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547627" y="2023605"/>
            <a:ext cx="1236963" cy="175843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Switchboard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780433" y="2078378"/>
            <a:ext cx="607954" cy="242140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A.T.S.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866900" y="2019300"/>
            <a:ext cx="741387" cy="218536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Arial" pitchFamily="34" charset="0"/>
                <a:cs typeface="Arial" pitchFamily="34" charset="0"/>
              </a:rPr>
              <a:t>MDP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1873432" y="4642798"/>
            <a:ext cx="772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Utility Power</a:t>
            </a:r>
            <a:endParaRPr lang="en-US" sz="1200" dirty="0"/>
          </a:p>
        </p:txBody>
      </p:sp>
      <p:sp>
        <p:nvSpPr>
          <p:cNvPr id="87" name="TextBox 86"/>
          <p:cNvSpPr txBox="1"/>
          <p:nvPr/>
        </p:nvSpPr>
        <p:spPr>
          <a:xfrm>
            <a:off x="2707940" y="5225839"/>
            <a:ext cx="365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SERVICE ENTRANCE</a:t>
            </a:r>
            <a:endParaRPr lang="en-US" sz="2000" u="sng" dirty="0"/>
          </a:p>
        </p:txBody>
      </p:sp>
      <p:sp>
        <p:nvSpPr>
          <p:cNvPr id="88" name="TextBox 87"/>
          <p:cNvSpPr txBox="1"/>
          <p:nvPr/>
        </p:nvSpPr>
        <p:spPr>
          <a:xfrm>
            <a:off x="2263400" y="1210459"/>
            <a:ext cx="1877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Equipment Room</a:t>
            </a:r>
            <a:endParaRPr lang="en-US" sz="1200" dirty="0"/>
          </a:p>
        </p:txBody>
      </p:sp>
      <p:cxnSp>
        <p:nvCxnSpPr>
          <p:cNvPr id="90" name="Straight Connector 89"/>
          <p:cNvCxnSpPr/>
          <p:nvPr/>
        </p:nvCxnSpPr>
        <p:spPr>
          <a:xfrm>
            <a:off x="112425" y="3968646"/>
            <a:ext cx="8956623" cy="50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>
            <a:stCxn id="40" idx="2"/>
          </p:cNvCxnSpPr>
          <p:nvPr/>
        </p:nvCxnSpPr>
        <p:spPr>
          <a:xfrm flipH="1">
            <a:off x="2445559" y="3180210"/>
            <a:ext cx="1361" cy="5821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63400" y="3762375"/>
            <a:ext cx="1835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219052" y="3705314"/>
            <a:ext cx="92173" cy="11412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60" idx="2"/>
          </p:cNvCxnSpPr>
          <p:nvPr/>
        </p:nvCxnSpPr>
        <p:spPr>
          <a:xfrm>
            <a:off x="5082691" y="3340659"/>
            <a:ext cx="1719" cy="130213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389937" y="4642798"/>
            <a:ext cx="1402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TO EMERGENCY PANEL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999100" y="2396977"/>
            <a:ext cx="901595" cy="20073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MAIN 2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815802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82"/>
          <p:cNvSpPr txBox="1">
            <a:spLocks noChangeArrowheads="1"/>
          </p:cNvSpPr>
          <p:nvPr/>
        </p:nvSpPr>
        <p:spPr bwMode="auto">
          <a:xfrm>
            <a:off x="3085465" y="576372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03578" y="6274243"/>
            <a:ext cx="495300" cy="200025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417071" y="62289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Existing Equipment</a:t>
            </a:r>
            <a:endParaRPr lang="en-US" sz="1200" dirty="0"/>
          </a:p>
        </p:txBody>
      </p:sp>
      <p:sp>
        <p:nvSpPr>
          <p:cNvPr id="75" name="TextBox 74"/>
          <p:cNvSpPr txBox="1"/>
          <p:nvPr/>
        </p:nvSpPr>
        <p:spPr>
          <a:xfrm>
            <a:off x="1390650" y="295275"/>
            <a:ext cx="6486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Proposed Configuration – OPTION 3</a:t>
            </a:r>
            <a:endParaRPr lang="en-US" sz="1800" b="1" dirty="0"/>
          </a:p>
        </p:txBody>
      </p:sp>
      <p:cxnSp>
        <p:nvCxnSpPr>
          <p:cNvPr id="79" name="Straight Arrow Connector 78"/>
          <p:cNvCxnSpPr>
            <a:stCxn id="40" idx="3"/>
          </p:cNvCxnSpPr>
          <p:nvPr/>
        </p:nvCxnSpPr>
        <p:spPr>
          <a:xfrm flipV="1">
            <a:off x="998878" y="6371771"/>
            <a:ext cx="394493" cy="24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516278" y="5937693"/>
            <a:ext cx="495300" cy="200025"/>
          </a:xfrm>
          <a:prstGeom prst="rect">
            <a:avLst/>
          </a:prstGeom>
          <a:solidFill>
            <a:srgbClr val="FF99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429771" y="58987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New Equipment</a:t>
            </a:r>
            <a:endParaRPr lang="en-US" sz="1200" dirty="0"/>
          </a:p>
        </p:txBody>
      </p:sp>
      <p:cxnSp>
        <p:nvCxnSpPr>
          <p:cNvPr id="86" name="Straight Arrow Connector 85"/>
          <p:cNvCxnSpPr>
            <a:stCxn id="83" idx="3"/>
          </p:cNvCxnSpPr>
          <p:nvPr/>
        </p:nvCxnSpPr>
        <p:spPr>
          <a:xfrm flipV="1">
            <a:off x="1011578" y="6035221"/>
            <a:ext cx="394493" cy="248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1148612" y="1488552"/>
            <a:ext cx="3391638" cy="609600"/>
            <a:chOff x="723900" y="2257425"/>
            <a:chExt cx="1295400" cy="609600"/>
          </a:xfrm>
          <a:solidFill>
            <a:srgbClr val="FFE285"/>
          </a:solidFill>
        </p:grpSpPr>
        <p:sp>
          <p:nvSpPr>
            <p:cNvPr id="61" name="Rectangle 60"/>
            <p:cNvSpPr/>
            <p:nvPr/>
          </p:nvSpPr>
          <p:spPr>
            <a:xfrm>
              <a:off x="723900" y="2257425"/>
              <a:ext cx="1295400" cy="609600"/>
            </a:xfrm>
            <a:prstGeom prst="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42047" y="2300615"/>
              <a:ext cx="1277253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MDP</a:t>
              </a:r>
            </a:p>
            <a:p>
              <a:pPr algn="ctr"/>
              <a:r>
                <a:rPr lang="en-US" sz="1400" dirty="0" smtClean="0"/>
                <a:t>Main Distribution Panel - Normal Power </a:t>
              </a:r>
            </a:p>
          </p:txBody>
        </p:sp>
      </p:grpSp>
      <p:cxnSp>
        <p:nvCxnSpPr>
          <p:cNvPr id="66" name="Straight Arrow Connector 65"/>
          <p:cNvCxnSpPr/>
          <p:nvPr/>
        </p:nvCxnSpPr>
        <p:spPr>
          <a:xfrm>
            <a:off x="2276780" y="2119836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891087" y="3958107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1330222" y="2107114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935628" y="3960721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4154557" y="2122434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3768864" y="3960705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3207999" y="2109712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2813405" y="3963319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sp>
        <p:nvSpPr>
          <p:cNvPr id="93" name="Rectangle 92"/>
          <p:cNvSpPr/>
          <p:nvPr/>
        </p:nvSpPr>
        <p:spPr>
          <a:xfrm>
            <a:off x="5687536" y="3949145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94" name="Straight Arrow Connector 93"/>
          <p:cNvCxnSpPr>
            <a:stCxn id="3" idx="2"/>
          </p:cNvCxnSpPr>
          <p:nvPr/>
        </p:nvCxnSpPr>
        <p:spPr>
          <a:xfrm>
            <a:off x="5126671" y="2619251"/>
            <a:ext cx="29" cy="133249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/>
          <p:cNvSpPr/>
          <p:nvPr/>
        </p:nvSpPr>
        <p:spPr>
          <a:xfrm>
            <a:off x="4732077" y="3951759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sp>
        <p:nvSpPr>
          <p:cNvPr id="100" name="Rectangle 99"/>
          <p:cNvSpPr/>
          <p:nvPr/>
        </p:nvSpPr>
        <p:spPr>
          <a:xfrm>
            <a:off x="7565313" y="3951743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sp>
        <p:nvSpPr>
          <p:cNvPr id="103" name="Rectangle 102"/>
          <p:cNvSpPr/>
          <p:nvPr/>
        </p:nvSpPr>
        <p:spPr>
          <a:xfrm>
            <a:off x="6609854" y="3954357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106" name="Straight Connector 105"/>
          <p:cNvCxnSpPr/>
          <p:nvPr/>
        </p:nvCxnSpPr>
        <p:spPr>
          <a:xfrm>
            <a:off x="914400" y="4542020"/>
            <a:ext cx="85725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1000125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2662473" y="4706911"/>
            <a:ext cx="95717" cy="172387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2758190" y="4706911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2844260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4506608" y="4542019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1926665" y="4885079"/>
            <a:ext cx="1638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Non Essential Loads</a:t>
            </a:r>
            <a:endParaRPr lang="en-US" sz="1400" dirty="0"/>
          </a:p>
        </p:txBody>
      </p:sp>
      <p:cxnSp>
        <p:nvCxnSpPr>
          <p:cNvPr id="116" name="Straight Connector 115"/>
          <p:cNvCxnSpPr/>
          <p:nvPr/>
        </p:nvCxnSpPr>
        <p:spPr>
          <a:xfrm>
            <a:off x="4703314" y="4542020"/>
            <a:ext cx="85725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4789039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6451387" y="4706911"/>
            <a:ext cx="95717" cy="172387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6547104" y="4706911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633174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V="1">
            <a:off x="8295522" y="4542019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5727821" y="4971245"/>
            <a:ext cx="1638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Coolers</a:t>
            </a:r>
            <a:endParaRPr lang="en-US" sz="1400" dirty="0"/>
          </a:p>
        </p:txBody>
      </p:sp>
      <p:sp>
        <p:nvSpPr>
          <p:cNvPr id="129" name="TextBox 128"/>
          <p:cNvSpPr txBox="1"/>
          <p:nvPr/>
        </p:nvSpPr>
        <p:spPr>
          <a:xfrm>
            <a:off x="2922004" y="5401359"/>
            <a:ext cx="365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POWER DISTRIBUTION</a:t>
            </a:r>
            <a:endParaRPr lang="en-US" sz="2000" u="sng" dirty="0"/>
          </a:p>
        </p:txBody>
      </p:sp>
      <p:grpSp>
        <p:nvGrpSpPr>
          <p:cNvPr id="67" name="Group 66"/>
          <p:cNvGrpSpPr/>
          <p:nvPr/>
        </p:nvGrpSpPr>
        <p:grpSpPr>
          <a:xfrm>
            <a:off x="4919175" y="1500969"/>
            <a:ext cx="3324853" cy="595216"/>
            <a:chOff x="723900" y="2257425"/>
            <a:chExt cx="1295400" cy="609600"/>
          </a:xfrm>
          <a:solidFill>
            <a:schemeClr val="accent6"/>
          </a:solidFill>
        </p:grpSpPr>
        <p:sp>
          <p:nvSpPr>
            <p:cNvPr id="71" name="Rectangle 70"/>
            <p:cNvSpPr/>
            <p:nvPr/>
          </p:nvSpPr>
          <p:spPr>
            <a:xfrm>
              <a:off x="723900" y="2257425"/>
              <a:ext cx="1295400" cy="609600"/>
            </a:xfrm>
            <a:prstGeom prst="rect">
              <a:avLst/>
            </a:prstGeom>
            <a:solidFill>
              <a:srgbClr val="FF9966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44768" y="2295416"/>
              <a:ext cx="1251810" cy="535864"/>
            </a:xfrm>
            <a:prstGeom prst="rect">
              <a:avLst/>
            </a:prstGeom>
            <a:solidFill>
              <a:srgbClr val="FF9966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EDP</a:t>
              </a:r>
            </a:p>
            <a:p>
              <a:pPr algn="ctr"/>
              <a:r>
                <a:rPr lang="en-US" sz="1400" b="1" dirty="0" smtClean="0"/>
                <a:t>Emergency Distribution Panel 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4985761" y="2348621"/>
            <a:ext cx="281820" cy="270630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</a:t>
            </a: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Straight Connector 7"/>
          <p:cNvCxnSpPr>
            <a:stCxn id="3" idx="0"/>
          </p:cNvCxnSpPr>
          <p:nvPr/>
        </p:nvCxnSpPr>
        <p:spPr>
          <a:xfrm flipV="1">
            <a:off x="5126671" y="2122434"/>
            <a:ext cx="29" cy="2261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77" idx="2"/>
          </p:cNvCxnSpPr>
          <p:nvPr/>
        </p:nvCxnSpPr>
        <p:spPr>
          <a:xfrm>
            <a:off x="6073229" y="2602918"/>
            <a:ext cx="29" cy="133249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5932319" y="2332288"/>
            <a:ext cx="281820" cy="270630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</a:t>
            </a: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0" name="Straight Connector 79"/>
          <p:cNvCxnSpPr>
            <a:stCxn id="77" idx="0"/>
          </p:cNvCxnSpPr>
          <p:nvPr/>
        </p:nvCxnSpPr>
        <p:spPr>
          <a:xfrm flipV="1">
            <a:off x="6073229" y="2106101"/>
            <a:ext cx="29" cy="2261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82" idx="2"/>
          </p:cNvCxnSpPr>
          <p:nvPr/>
        </p:nvCxnSpPr>
        <p:spPr>
          <a:xfrm>
            <a:off x="7004448" y="2602918"/>
            <a:ext cx="29" cy="133249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6863538" y="2332288"/>
            <a:ext cx="281820" cy="270630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</a:t>
            </a: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5" name="Straight Connector 84"/>
          <p:cNvCxnSpPr>
            <a:stCxn id="82" idx="0"/>
          </p:cNvCxnSpPr>
          <p:nvPr/>
        </p:nvCxnSpPr>
        <p:spPr>
          <a:xfrm flipV="1">
            <a:off x="7004448" y="2106101"/>
            <a:ext cx="29" cy="2261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88" idx="2"/>
          </p:cNvCxnSpPr>
          <p:nvPr/>
        </p:nvCxnSpPr>
        <p:spPr>
          <a:xfrm>
            <a:off x="7964866" y="2619251"/>
            <a:ext cx="29" cy="133249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7823956" y="2348621"/>
            <a:ext cx="281820" cy="270630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</a:t>
            </a:r>
            <a:endParaRPr 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9" name="Straight Connector 88"/>
          <p:cNvCxnSpPr>
            <a:stCxn id="88" idx="0"/>
          </p:cNvCxnSpPr>
          <p:nvPr/>
        </p:nvCxnSpPr>
        <p:spPr>
          <a:xfrm flipV="1">
            <a:off x="7964866" y="2122434"/>
            <a:ext cx="29" cy="2261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77837" y="2651270"/>
            <a:ext cx="8125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Reroute Existing Loads to New Panel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346080876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7071" y="668084"/>
            <a:ext cx="7453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A00CC"/>
                </a:solidFill>
                <a:latin typeface="Andy" pitchFamily="66" charset="0"/>
              </a:rPr>
              <a:t>Introduction:</a:t>
            </a:r>
            <a:endParaRPr lang="en-US" b="1" dirty="0">
              <a:solidFill>
                <a:srgbClr val="3A00CC"/>
              </a:solidFill>
              <a:latin typeface="Andy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3516" y="1524275"/>
            <a:ext cx="7746520" cy="4031873"/>
          </a:xfrm>
          <a:prstGeom prst="rect">
            <a:avLst/>
          </a:prstGeom>
          <a:noFill/>
          <a:effectLst>
            <a:innerShdw blurRad="63500" dist="50800" dir="8100000">
              <a:prstClr val="black">
                <a:alpha val="50000"/>
              </a:prstClr>
            </a:innerShdw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► The problem is that the Emergency Power System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at the Food Distribution Center is not configured to operate automatically, however an Automatic Transfer Switch is installed. </a:t>
            </a:r>
            <a:endParaRPr lang="en-US" sz="1600" dirty="0" smtClean="0">
              <a:solidFill>
                <a:srgbClr val="3A00CC"/>
              </a:solidFill>
              <a:latin typeface="Andy" pitchFamily="66" charset="0"/>
            </a:endParaRPr>
          </a:p>
          <a:p>
            <a:endParaRPr lang="en-US" sz="1600" dirty="0" smtClean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► The existing Emergency Power System is powered by a 360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KW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Generator.  </a:t>
            </a:r>
          </a:p>
          <a:p>
            <a:endParaRPr lang="en-US" sz="1600" dirty="0" smtClean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► The generator is not powerful enough to start all of the motors at the same time, but will carry the load if the motors are started one at a time. </a:t>
            </a:r>
          </a:p>
          <a:p>
            <a:endParaRPr lang="en-US" sz="1600" dirty="0" smtClean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► The system is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currently operated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manually by first starting the generator, then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each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load is brought on line one at a time.  </a:t>
            </a:r>
          </a:p>
          <a:p>
            <a:endParaRPr lang="en-US" sz="1600" dirty="0" smtClean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► Three different design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options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will be presented, along with costs involved,  that will allow the Emergency Power System to operate automatically.</a:t>
            </a:r>
          </a:p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 </a:t>
            </a:r>
          </a:p>
          <a:p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0125" y="5762625"/>
            <a:ext cx="495300" cy="200025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613535" y="5663565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Existing Equipment</a:t>
            </a:r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1390650" y="295275"/>
            <a:ext cx="6486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Existing Configuration</a:t>
            </a:r>
            <a:endParaRPr lang="en-US" sz="1800" b="1" dirty="0"/>
          </a:p>
        </p:txBody>
      </p:sp>
      <p:sp>
        <p:nvSpPr>
          <p:cNvPr id="52" name="Rectangle 51"/>
          <p:cNvSpPr/>
          <p:nvPr/>
        </p:nvSpPr>
        <p:spPr>
          <a:xfrm>
            <a:off x="7277889" y="1868657"/>
            <a:ext cx="1552718" cy="2145598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Generator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360KW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045821" y="2670690"/>
            <a:ext cx="636235" cy="609600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600A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Switch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38458" y="195249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116546" y="2737209"/>
            <a:ext cx="677999" cy="477507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2500AF</a:t>
            </a:r>
          </a:p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2500AT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52661" y="195249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385146" y="2479811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58" name="Rectangle 57"/>
          <p:cNvSpPr/>
          <p:nvPr/>
        </p:nvSpPr>
        <p:spPr>
          <a:xfrm>
            <a:off x="3385150" y="2646539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0" name="Rectangle 59"/>
          <p:cNvSpPr/>
          <p:nvPr/>
        </p:nvSpPr>
        <p:spPr>
          <a:xfrm>
            <a:off x="3385147" y="2809850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4" name="Rectangle 63"/>
          <p:cNvSpPr/>
          <p:nvPr/>
        </p:nvSpPr>
        <p:spPr>
          <a:xfrm>
            <a:off x="3385149" y="2986948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6" name="Rectangle 65"/>
          <p:cNvSpPr/>
          <p:nvPr/>
        </p:nvSpPr>
        <p:spPr>
          <a:xfrm>
            <a:off x="3385148" y="3163561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7" name="Rectangle 66"/>
          <p:cNvSpPr/>
          <p:nvPr/>
        </p:nvSpPr>
        <p:spPr>
          <a:xfrm>
            <a:off x="3387438" y="3342608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3659763" y="2479811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57" idx="0"/>
          </p:cNvCxnSpPr>
          <p:nvPr/>
        </p:nvCxnSpPr>
        <p:spPr>
          <a:xfrm>
            <a:off x="3659762" y="2306213"/>
            <a:ext cx="2" cy="17359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2445559" y="2306213"/>
            <a:ext cx="12128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2446920" y="2263082"/>
            <a:ext cx="7265" cy="43962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471747" y="193833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38129" y="2688543"/>
            <a:ext cx="677999" cy="477507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2500AF</a:t>
            </a:r>
          </a:p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2500AT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1" name="Straight Connector 80"/>
          <p:cNvCxnSpPr>
            <a:endCxn id="80" idx="0"/>
          </p:cNvCxnSpPr>
          <p:nvPr/>
        </p:nvCxnSpPr>
        <p:spPr>
          <a:xfrm flipH="1">
            <a:off x="1077129" y="1611287"/>
            <a:ext cx="1719" cy="10772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475588" y="193833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743691" y="2568360"/>
            <a:ext cx="677999" cy="772299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N      E</a:t>
            </a: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sz="1200" dirty="0">
              <a:latin typeface="Arial" pitchFamily="34" charset="0"/>
              <a:cs typeface="Arial" pitchFamily="34" charset="0"/>
            </a:endParaRP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LOAD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112425" y="3968646"/>
            <a:ext cx="8956623" cy="50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 flipV="1">
            <a:off x="5763140" y="1041660"/>
            <a:ext cx="23062" cy="2952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74176" y="1041660"/>
            <a:ext cx="53889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397238" y="1041660"/>
            <a:ext cx="0" cy="2934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216779" y="861550"/>
            <a:ext cx="0" cy="3107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953592" y="849286"/>
            <a:ext cx="0" cy="314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216780" y="849286"/>
            <a:ext cx="571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V="1">
            <a:off x="1078848" y="3180210"/>
            <a:ext cx="0" cy="58216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077128" y="3762375"/>
            <a:ext cx="11841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H="1">
            <a:off x="2259542" y="3762375"/>
            <a:ext cx="1720" cy="7719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4864307" y="1611287"/>
            <a:ext cx="0" cy="9661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>
            <a:off x="1078848" y="1611287"/>
            <a:ext cx="37854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84" idx="2"/>
          </p:cNvCxnSpPr>
          <p:nvPr/>
        </p:nvCxnSpPr>
        <p:spPr>
          <a:xfrm>
            <a:off x="5082691" y="3340659"/>
            <a:ext cx="1719" cy="3542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2446919" y="3694919"/>
            <a:ext cx="26374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endCxn id="31" idx="2"/>
          </p:cNvCxnSpPr>
          <p:nvPr/>
        </p:nvCxnSpPr>
        <p:spPr>
          <a:xfrm flipH="1" flipV="1">
            <a:off x="2455546" y="3214716"/>
            <a:ext cx="1719" cy="51470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>
            <a:off x="5261547" y="1611287"/>
            <a:ext cx="0" cy="9661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5261547" y="1611287"/>
            <a:ext cx="11023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59" idx="0"/>
          </p:cNvCxnSpPr>
          <p:nvPr/>
        </p:nvCxnSpPr>
        <p:spPr>
          <a:xfrm flipH="1" flipV="1">
            <a:off x="6363938" y="1611287"/>
            <a:ext cx="1" cy="10594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>
            <a:off x="6363939" y="3844821"/>
            <a:ext cx="9139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endCxn id="59" idx="2"/>
          </p:cNvCxnSpPr>
          <p:nvPr/>
        </p:nvCxnSpPr>
        <p:spPr>
          <a:xfrm flipV="1">
            <a:off x="6363939" y="3280290"/>
            <a:ext cx="0" cy="56453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>
            <a:off x="692608" y="2049244"/>
            <a:ext cx="772479" cy="51393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Main Circuit Breaker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2452737" y="2061714"/>
            <a:ext cx="1411898" cy="172240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SWITCHBOARD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4780433" y="2078378"/>
            <a:ext cx="607954" cy="242140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A.T.S</a:t>
            </a:r>
            <a:r>
              <a:rPr lang="en-US" sz="1200" dirty="0" smtClean="0">
                <a:solidFill>
                  <a:schemeClr val="tx1"/>
                </a:solidFill>
              </a:rPr>
              <a:t>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1889186" y="2007015"/>
            <a:ext cx="719102" cy="230821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Arial" pitchFamily="34" charset="0"/>
                <a:cs typeface="Arial" pitchFamily="34" charset="0"/>
              </a:rPr>
              <a:t>MDP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1877290" y="4622689"/>
            <a:ext cx="772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Utility Power</a:t>
            </a:r>
            <a:endParaRPr lang="en-US" sz="1200" dirty="0"/>
          </a:p>
        </p:txBody>
      </p:sp>
      <p:sp>
        <p:nvSpPr>
          <p:cNvPr id="148" name="TextBox 147"/>
          <p:cNvSpPr txBox="1"/>
          <p:nvPr/>
        </p:nvSpPr>
        <p:spPr>
          <a:xfrm>
            <a:off x="2762736" y="5246557"/>
            <a:ext cx="365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SERVICE ENTRANCE</a:t>
            </a:r>
            <a:endParaRPr lang="en-US" sz="2000" u="sng" dirty="0"/>
          </a:p>
        </p:txBody>
      </p:sp>
      <p:sp>
        <p:nvSpPr>
          <p:cNvPr id="149" name="TextBox 148"/>
          <p:cNvSpPr txBox="1"/>
          <p:nvPr/>
        </p:nvSpPr>
        <p:spPr>
          <a:xfrm>
            <a:off x="2263400" y="1210459"/>
            <a:ext cx="1877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Equipment Room</a:t>
            </a:r>
            <a:endParaRPr lang="en-US" sz="12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/>
        </p:nvSpPr>
        <p:spPr bwMode="auto">
          <a:xfrm>
            <a:off x="914400" y="177800"/>
            <a:ext cx="72517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eaLnBrk="0" hangingPunct="0"/>
            <a:endParaRPr lang="en-US" b="1">
              <a:solidFill>
                <a:schemeClr val="tx2"/>
              </a:solidFill>
            </a:endParaRPr>
          </a:p>
        </p:txBody>
      </p:sp>
      <p:sp>
        <p:nvSpPr>
          <p:cNvPr id="3075" name="Text Box 82"/>
          <p:cNvSpPr txBox="1">
            <a:spLocks noChangeArrowheads="1"/>
          </p:cNvSpPr>
          <p:nvPr/>
        </p:nvSpPr>
        <p:spPr bwMode="auto">
          <a:xfrm>
            <a:off x="4251325" y="64008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148612" y="1488552"/>
            <a:ext cx="7017488" cy="609600"/>
            <a:chOff x="723900" y="2257425"/>
            <a:chExt cx="1295400" cy="609600"/>
          </a:xfrm>
          <a:solidFill>
            <a:srgbClr val="FFE285"/>
          </a:solidFill>
        </p:grpSpPr>
        <p:sp>
          <p:nvSpPr>
            <p:cNvPr id="8" name="Rectangle 7"/>
            <p:cNvSpPr/>
            <p:nvPr/>
          </p:nvSpPr>
          <p:spPr>
            <a:xfrm>
              <a:off x="723900" y="2257425"/>
              <a:ext cx="1295400" cy="609600"/>
            </a:xfrm>
            <a:prstGeom prst="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27005" y="2300615"/>
              <a:ext cx="433535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MDP</a:t>
              </a:r>
            </a:p>
            <a:p>
              <a:pPr algn="ctr"/>
              <a:r>
                <a:rPr lang="en-US" sz="1400" dirty="0" smtClean="0"/>
                <a:t>Main Distribution Panel </a:t>
              </a:r>
            </a:p>
          </p:txBody>
        </p:sp>
      </p:grpSp>
      <p:sp>
        <p:nvSpPr>
          <p:cNvPr id="40" name="Rectangle 39"/>
          <p:cNvSpPr/>
          <p:nvPr/>
        </p:nvSpPr>
        <p:spPr>
          <a:xfrm>
            <a:off x="1002624" y="6000750"/>
            <a:ext cx="495300" cy="200025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555074" y="5962650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Existing Equipment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1390650" y="295275"/>
            <a:ext cx="6486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Existing Configuration</a:t>
            </a:r>
            <a:endParaRPr lang="en-US" sz="1800" b="1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276780" y="2119836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891087" y="3958107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1330222" y="2107114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935628" y="3960721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4154557" y="2122434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3768864" y="3960705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3207999" y="2109712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2813405" y="3963319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6073229" y="2110874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5687536" y="3949145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5126671" y="2098152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4732077" y="3951759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7951006" y="2113472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7565313" y="3951743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7004448" y="2100750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6609854" y="3954357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914400" y="4542020"/>
            <a:ext cx="85725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000125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662473" y="4706911"/>
            <a:ext cx="95717" cy="172387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758190" y="4706911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844260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4506608" y="4542019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38907" y="4971245"/>
            <a:ext cx="1638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Non Essential Loads</a:t>
            </a:r>
            <a:endParaRPr lang="en-US" sz="1400" dirty="0"/>
          </a:p>
        </p:txBody>
      </p:sp>
      <p:cxnSp>
        <p:nvCxnSpPr>
          <p:cNvPr id="85" name="Straight Connector 84"/>
          <p:cNvCxnSpPr/>
          <p:nvPr/>
        </p:nvCxnSpPr>
        <p:spPr>
          <a:xfrm>
            <a:off x="4703314" y="4542020"/>
            <a:ext cx="85725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4789039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451387" y="4706911"/>
            <a:ext cx="95717" cy="172387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6547104" y="4706911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6633174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8295522" y="4542019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27821" y="4971245"/>
            <a:ext cx="1638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Coolers</a:t>
            </a:r>
            <a:endParaRPr lang="en-US" sz="1400" dirty="0"/>
          </a:p>
        </p:txBody>
      </p:sp>
      <p:sp>
        <p:nvSpPr>
          <p:cNvPr id="107" name="TextBox 106"/>
          <p:cNvSpPr txBox="1"/>
          <p:nvPr/>
        </p:nvSpPr>
        <p:spPr>
          <a:xfrm>
            <a:off x="2922004" y="5401359"/>
            <a:ext cx="365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Power Distribution</a:t>
            </a:r>
            <a:endParaRPr lang="en-US" sz="2000" u="sng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196" y="753809"/>
            <a:ext cx="7453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b="1" dirty="0" smtClean="0">
                <a:solidFill>
                  <a:srgbClr val="3A00CC"/>
                </a:solidFill>
                <a:latin typeface="Andy" pitchFamily="66" charset="0"/>
              </a:rPr>
              <a:t>Option 1 – Provide Automated Control System</a:t>
            </a:r>
            <a:endParaRPr lang="en-US" b="1" dirty="0">
              <a:solidFill>
                <a:srgbClr val="3A00CC"/>
              </a:solidFill>
              <a:latin typeface="Andy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5391" y="2201168"/>
            <a:ext cx="7746520" cy="2554545"/>
          </a:xfrm>
          <a:prstGeom prst="rect">
            <a:avLst/>
          </a:prstGeom>
          <a:noFill/>
          <a:effectLst>
            <a:innerShdw blurRad="63500" dist="50800" dir="8100000">
              <a:prstClr val="black">
                <a:alpha val="50000"/>
              </a:prstClr>
            </a:innerShdw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This Option will provide an automated control system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for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the refrigeration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equipment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to:</a:t>
            </a:r>
          </a:p>
          <a:p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► Sequentially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start the coolers so as not to exceed the system capacity.</a:t>
            </a:r>
          </a:p>
          <a:p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► Shed all non essential loads</a:t>
            </a:r>
          </a:p>
          <a:p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► The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system shall have the capability to shed loads as required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if the generator should become overburdened.  </a:t>
            </a:r>
          </a:p>
          <a:p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769881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/>
          <p:cNvSpPr txBox="1"/>
          <p:nvPr/>
        </p:nvSpPr>
        <p:spPr>
          <a:xfrm>
            <a:off x="1390650" y="295275"/>
            <a:ext cx="6486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Proposed Configuration – Option 1</a:t>
            </a:r>
            <a:endParaRPr lang="en-US" sz="1800" b="1" dirty="0"/>
          </a:p>
        </p:txBody>
      </p:sp>
      <p:sp>
        <p:nvSpPr>
          <p:cNvPr id="52" name="Rectangle 51"/>
          <p:cNvSpPr/>
          <p:nvPr/>
        </p:nvSpPr>
        <p:spPr>
          <a:xfrm>
            <a:off x="7277889" y="1868657"/>
            <a:ext cx="1552718" cy="2145598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Generator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360KW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045821" y="2670690"/>
            <a:ext cx="636235" cy="609600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600A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Switch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38458" y="195249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107920" y="2702703"/>
            <a:ext cx="677999" cy="477507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2500AF</a:t>
            </a:r>
          </a:p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2500AT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52661" y="195249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385146" y="2479811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58" name="Rectangle 57"/>
          <p:cNvSpPr/>
          <p:nvPr/>
        </p:nvSpPr>
        <p:spPr>
          <a:xfrm>
            <a:off x="3385150" y="2646539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0" name="Rectangle 59"/>
          <p:cNvSpPr/>
          <p:nvPr/>
        </p:nvSpPr>
        <p:spPr>
          <a:xfrm>
            <a:off x="3385147" y="2809850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4" name="Rectangle 63"/>
          <p:cNvSpPr/>
          <p:nvPr/>
        </p:nvSpPr>
        <p:spPr>
          <a:xfrm>
            <a:off x="3385149" y="2986948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6" name="Rectangle 65"/>
          <p:cNvSpPr/>
          <p:nvPr/>
        </p:nvSpPr>
        <p:spPr>
          <a:xfrm>
            <a:off x="3385148" y="3163561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67" name="Rectangle 66"/>
          <p:cNvSpPr/>
          <p:nvPr/>
        </p:nvSpPr>
        <p:spPr>
          <a:xfrm>
            <a:off x="3387438" y="3342608"/>
            <a:ext cx="549235" cy="177098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3659763" y="2479811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57" idx="0"/>
          </p:cNvCxnSpPr>
          <p:nvPr/>
        </p:nvCxnSpPr>
        <p:spPr>
          <a:xfrm>
            <a:off x="3659762" y="2306213"/>
            <a:ext cx="2" cy="17359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2445559" y="2306213"/>
            <a:ext cx="121284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endCxn id="31" idx="0"/>
          </p:cNvCxnSpPr>
          <p:nvPr/>
        </p:nvCxnSpPr>
        <p:spPr>
          <a:xfrm>
            <a:off x="2445559" y="2306213"/>
            <a:ext cx="1361" cy="39649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471747" y="193833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38129" y="2688543"/>
            <a:ext cx="677999" cy="477507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2500AF</a:t>
            </a:r>
          </a:p>
          <a:p>
            <a:pPr algn="ctr"/>
            <a:r>
              <a:rPr lang="en-US" sz="1100" dirty="0" smtClean="0">
                <a:latin typeface="Arial" pitchFamily="34" charset="0"/>
                <a:cs typeface="Arial" pitchFamily="34" charset="0"/>
              </a:rPr>
              <a:t>2500AT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1" name="Straight Connector 80"/>
          <p:cNvCxnSpPr>
            <a:endCxn id="80" idx="0"/>
          </p:cNvCxnSpPr>
          <p:nvPr/>
        </p:nvCxnSpPr>
        <p:spPr>
          <a:xfrm flipH="1">
            <a:off x="1077129" y="1611287"/>
            <a:ext cx="1719" cy="10772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4475588" y="1938339"/>
            <a:ext cx="1214203" cy="2016147"/>
          </a:xfrm>
          <a:prstGeom prst="rect">
            <a:avLst/>
          </a:prstGeom>
          <a:solidFill>
            <a:srgbClr val="FFE28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743691" y="2568360"/>
            <a:ext cx="677999" cy="772299"/>
          </a:xfrm>
          <a:prstGeom prst="rect">
            <a:avLst/>
          </a:prstGeom>
          <a:solidFill>
            <a:srgbClr val="FFEBAB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N      E</a:t>
            </a: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LOAD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112425" y="3968646"/>
            <a:ext cx="8956623" cy="50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 flipV="1">
            <a:off x="5763140" y="1041660"/>
            <a:ext cx="23062" cy="2952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74176" y="1041660"/>
            <a:ext cx="53889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397238" y="1041660"/>
            <a:ext cx="0" cy="2934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216779" y="861550"/>
            <a:ext cx="0" cy="3107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953592" y="849286"/>
            <a:ext cx="0" cy="3149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216780" y="849286"/>
            <a:ext cx="571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V="1">
            <a:off x="1078848" y="3180210"/>
            <a:ext cx="0" cy="58216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077128" y="3762375"/>
            <a:ext cx="11841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H="1">
            <a:off x="2259542" y="3762375"/>
            <a:ext cx="1720" cy="7719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4864307" y="1611287"/>
            <a:ext cx="0" cy="9661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>
            <a:off x="1078848" y="1611287"/>
            <a:ext cx="37854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84" idx="2"/>
          </p:cNvCxnSpPr>
          <p:nvPr/>
        </p:nvCxnSpPr>
        <p:spPr>
          <a:xfrm>
            <a:off x="5082691" y="3340659"/>
            <a:ext cx="1719" cy="3542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2446919" y="3694919"/>
            <a:ext cx="26374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endCxn id="31" idx="2"/>
          </p:cNvCxnSpPr>
          <p:nvPr/>
        </p:nvCxnSpPr>
        <p:spPr>
          <a:xfrm flipH="1" flipV="1">
            <a:off x="2446920" y="3180210"/>
            <a:ext cx="1719" cy="51470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>
            <a:off x="5261547" y="1611287"/>
            <a:ext cx="0" cy="96619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5261547" y="1611287"/>
            <a:ext cx="11023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59" idx="0"/>
          </p:cNvCxnSpPr>
          <p:nvPr/>
        </p:nvCxnSpPr>
        <p:spPr>
          <a:xfrm flipH="1" flipV="1">
            <a:off x="6363938" y="1611287"/>
            <a:ext cx="1" cy="10594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>
            <a:off x="6363939" y="3844821"/>
            <a:ext cx="9139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endCxn id="59" idx="2"/>
          </p:cNvCxnSpPr>
          <p:nvPr/>
        </p:nvCxnSpPr>
        <p:spPr>
          <a:xfrm flipV="1">
            <a:off x="6363939" y="3280290"/>
            <a:ext cx="0" cy="56453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>
            <a:off x="692608" y="2049244"/>
            <a:ext cx="772479" cy="51393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Main Circuit Breaker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2543176" y="2009775"/>
            <a:ext cx="1384290" cy="227773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SWITCHBOARD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4780433" y="2078378"/>
            <a:ext cx="607954" cy="242140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A.T.S.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1918514" y="2076450"/>
            <a:ext cx="738961" cy="161386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Arial" pitchFamily="34" charset="0"/>
                <a:cs typeface="Arial" pitchFamily="34" charset="0"/>
              </a:rPr>
              <a:t>MDP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1877290" y="4622689"/>
            <a:ext cx="772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Utility Power</a:t>
            </a:r>
            <a:endParaRPr lang="en-US" sz="1200" dirty="0"/>
          </a:p>
        </p:txBody>
      </p:sp>
      <p:sp>
        <p:nvSpPr>
          <p:cNvPr id="148" name="TextBox 147"/>
          <p:cNvSpPr txBox="1"/>
          <p:nvPr/>
        </p:nvSpPr>
        <p:spPr>
          <a:xfrm>
            <a:off x="2762736" y="5246557"/>
            <a:ext cx="365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SERVICE ENTRANCE</a:t>
            </a:r>
            <a:endParaRPr lang="en-US" sz="2000" u="sng" dirty="0"/>
          </a:p>
        </p:txBody>
      </p:sp>
      <p:sp>
        <p:nvSpPr>
          <p:cNvPr id="149" name="TextBox 148"/>
          <p:cNvSpPr txBox="1"/>
          <p:nvPr/>
        </p:nvSpPr>
        <p:spPr>
          <a:xfrm>
            <a:off x="2263400" y="1210459"/>
            <a:ext cx="1877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Equipment Room</a:t>
            </a:r>
            <a:endParaRPr lang="en-US" sz="1200" dirty="0"/>
          </a:p>
        </p:txBody>
      </p:sp>
      <p:sp>
        <p:nvSpPr>
          <p:cNvPr id="61" name="Rectangle 60"/>
          <p:cNvSpPr/>
          <p:nvPr/>
        </p:nvSpPr>
        <p:spPr>
          <a:xfrm>
            <a:off x="503578" y="6274243"/>
            <a:ext cx="495300" cy="200025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1417071" y="62289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Existing Equipment</a:t>
            </a:r>
            <a:endParaRPr lang="en-US" sz="1200" dirty="0"/>
          </a:p>
        </p:txBody>
      </p:sp>
      <p:cxnSp>
        <p:nvCxnSpPr>
          <p:cNvPr id="63" name="Straight Arrow Connector 62"/>
          <p:cNvCxnSpPr>
            <a:stCxn id="61" idx="3"/>
          </p:cNvCxnSpPr>
          <p:nvPr/>
        </p:nvCxnSpPr>
        <p:spPr>
          <a:xfrm flipV="1">
            <a:off x="998878" y="6371771"/>
            <a:ext cx="394493" cy="24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516278" y="5937693"/>
            <a:ext cx="495300" cy="200025"/>
          </a:xfrm>
          <a:prstGeom prst="rect">
            <a:avLst/>
          </a:prstGeom>
          <a:solidFill>
            <a:srgbClr val="FF99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1429771" y="58987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New Equipment</a:t>
            </a:r>
            <a:endParaRPr lang="en-US" sz="1200" dirty="0"/>
          </a:p>
        </p:txBody>
      </p:sp>
      <p:cxnSp>
        <p:nvCxnSpPr>
          <p:cNvPr id="69" name="Straight Arrow Connector 68"/>
          <p:cNvCxnSpPr>
            <a:stCxn id="65" idx="3"/>
          </p:cNvCxnSpPr>
          <p:nvPr/>
        </p:nvCxnSpPr>
        <p:spPr>
          <a:xfrm flipV="1">
            <a:off x="1011578" y="6035221"/>
            <a:ext cx="394493" cy="248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5720502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03578" y="6274243"/>
            <a:ext cx="495300" cy="200025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06071" y="62289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Existing Equipment</a:t>
            </a:r>
            <a:endParaRPr lang="en-US" sz="1200" dirty="0"/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>
          <a:xfrm flipV="1">
            <a:off x="998878" y="6371771"/>
            <a:ext cx="394493" cy="24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16278" y="5937693"/>
            <a:ext cx="495300" cy="200025"/>
          </a:xfrm>
          <a:prstGeom prst="rect">
            <a:avLst/>
          </a:prstGeom>
          <a:solidFill>
            <a:srgbClr val="FF99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418072" y="5890324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New Equipment</a:t>
            </a:r>
            <a:endParaRPr lang="en-US" sz="1200" dirty="0"/>
          </a:p>
        </p:txBody>
      </p:sp>
      <p:cxnSp>
        <p:nvCxnSpPr>
          <p:cNvPr id="11" name="Straight Arrow Connector 10"/>
          <p:cNvCxnSpPr>
            <a:stCxn id="9" idx="3"/>
          </p:cNvCxnSpPr>
          <p:nvPr/>
        </p:nvCxnSpPr>
        <p:spPr>
          <a:xfrm flipV="1">
            <a:off x="1011578" y="6035221"/>
            <a:ext cx="394493" cy="248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1148612" y="1488552"/>
            <a:ext cx="7017488" cy="609600"/>
            <a:chOff x="723900" y="2257425"/>
            <a:chExt cx="1295400" cy="609600"/>
          </a:xfrm>
          <a:solidFill>
            <a:srgbClr val="FFE285"/>
          </a:solidFill>
        </p:grpSpPr>
        <p:sp>
          <p:nvSpPr>
            <p:cNvPr id="13" name="Rectangle 12"/>
            <p:cNvSpPr/>
            <p:nvPr/>
          </p:nvSpPr>
          <p:spPr>
            <a:xfrm>
              <a:off x="723900" y="2257425"/>
              <a:ext cx="1295400" cy="609600"/>
            </a:xfrm>
            <a:prstGeom prst="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27005" y="2300615"/>
              <a:ext cx="433535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MDP</a:t>
              </a:r>
            </a:p>
            <a:p>
              <a:pPr algn="ctr"/>
              <a:r>
                <a:rPr lang="en-US" sz="1400" dirty="0" smtClean="0"/>
                <a:t>Main Distribution Panel </a:t>
              </a:r>
            </a:p>
          </p:txBody>
        </p:sp>
      </p:grpSp>
      <p:cxnSp>
        <p:nvCxnSpPr>
          <p:cNvPr id="15" name="Straight Arrow Connector 14"/>
          <p:cNvCxnSpPr/>
          <p:nvPr/>
        </p:nvCxnSpPr>
        <p:spPr>
          <a:xfrm>
            <a:off x="2276780" y="2119836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891087" y="3958107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330222" y="2107114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35628" y="3960721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154557" y="2122434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768864" y="3960705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207999" y="2109712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813405" y="3963319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6073229" y="2110874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687536" y="3949145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126671" y="2098152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732077" y="3951759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951006" y="2113472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565313" y="3951743"/>
            <a:ext cx="771386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7004448" y="2100750"/>
            <a:ext cx="29" cy="185359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6609854" y="3954357"/>
            <a:ext cx="789188" cy="460966"/>
          </a:xfrm>
          <a:prstGeom prst="rect">
            <a:avLst/>
          </a:prstGeom>
          <a:solidFill>
            <a:srgbClr val="FFE28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Dist.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Panel</a:t>
            </a:r>
            <a:endParaRPr lang="en-US" sz="1200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914400" y="4542020"/>
            <a:ext cx="85725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000125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662473" y="4706911"/>
            <a:ext cx="95717" cy="172387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758190" y="4706911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844260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506608" y="4542019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926665" y="4885079"/>
            <a:ext cx="1638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Non Essential Loads</a:t>
            </a:r>
            <a:endParaRPr lang="en-US" sz="14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4703314" y="4542020"/>
            <a:ext cx="85725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789039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451387" y="4706911"/>
            <a:ext cx="95717" cy="172387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6547104" y="4706911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633174" y="4706911"/>
            <a:ext cx="1662348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8295522" y="4542019"/>
            <a:ext cx="88612" cy="16489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727821" y="4971245"/>
            <a:ext cx="1638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Coolers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2922004" y="5401359"/>
            <a:ext cx="365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POWER DISTRIBUTION</a:t>
            </a:r>
            <a:endParaRPr lang="en-US" sz="2000" u="sng" dirty="0"/>
          </a:p>
        </p:txBody>
      </p:sp>
      <p:sp>
        <p:nvSpPr>
          <p:cNvPr id="46" name="Rectangle 45"/>
          <p:cNvSpPr/>
          <p:nvPr/>
        </p:nvSpPr>
        <p:spPr>
          <a:xfrm>
            <a:off x="1098431" y="3159102"/>
            <a:ext cx="463640" cy="444322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>
            <a:stCxn id="46" idx="0"/>
          </p:cNvCxnSpPr>
          <p:nvPr/>
        </p:nvCxnSpPr>
        <p:spPr>
          <a:xfrm>
            <a:off x="1330251" y="3159102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207902" y="3326528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1202553" y="3448632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330251" y="3431705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2044989" y="3154809"/>
            <a:ext cx="463640" cy="444322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52" name="Straight Connector 51"/>
          <p:cNvCxnSpPr>
            <a:stCxn id="51" idx="0"/>
          </p:cNvCxnSpPr>
          <p:nvPr/>
        </p:nvCxnSpPr>
        <p:spPr>
          <a:xfrm>
            <a:off x="2276809" y="3154809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2154460" y="3322235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2149111" y="3444339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276809" y="3427412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2982346" y="3139783"/>
            <a:ext cx="463640" cy="444322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>
            <a:stCxn id="56" idx="0"/>
          </p:cNvCxnSpPr>
          <p:nvPr/>
        </p:nvCxnSpPr>
        <p:spPr>
          <a:xfrm>
            <a:off x="3214166" y="3139783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3091817" y="3307209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3086468" y="3429313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214166" y="3412386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3922737" y="3150448"/>
            <a:ext cx="463640" cy="444322"/>
          </a:xfrm>
          <a:prstGeom prst="rect">
            <a:avLst/>
          </a:prstGeom>
          <a:solidFill>
            <a:srgbClr val="FF99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61" idx="0"/>
          </p:cNvCxnSpPr>
          <p:nvPr/>
        </p:nvCxnSpPr>
        <p:spPr>
          <a:xfrm>
            <a:off x="4154557" y="3150448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4032208" y="3317874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4026859" y="3439978"/>
            <a:ext cx="242591" cy="64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154557" y="3423051"/>
            <a:ext cx="0" cy="1674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30095" y="2619993"/>
            <a:ext cx="1331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Install New Contactors </a:t>
            </a:r>
            <a:endParaRPr lang="en-US" sz="1200" dirty="0"/>
          </a:p>
        </p:txBody>
      </p:sp>
      <p:sp>
        <p:nvSpPr>
          <p:cNvPr id="67" name="TextBox 66"/>
          <p:cNvSpPr txBox="1"/>
          <p:nvPr/>
        </p:nvSpPr>
        <p:spPr>
          <a:xfrm>
            <a:off x="1390650" y="295275"/>
            <a:ext cx="6486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Proposed Configuration – Option 1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xmlns="" val="404930724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2"/>
          <p:cNvSpPr txBox="1">
            <a:spLocks noChangeArrowheads="1"/>
          </p:cNvSpPr>
          <p:nvPr/>
        </p:nvSpPr>
        <p:spPr bwMode="auto">
          <a:xfrm>
            <a:off x="3085465" y="576372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3578" y="6274243"/>
            <a:ext cx="495300" cy="200025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17071" y="62289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Existing Equipment</a:t>
            </a:r>
            <a:endParaRPr lang="en-US" sz="1200" dirty="0"/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>
          <a:xfrm flipV="1">
            <a:off x="998878" y="6371771"/>
            <a:ext cx="394493" cy="248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16278" y="5937693"/>
            <a:ext cx="495300" cy="200025"/>
          </a:xfrm>
          <a:prstGeom prst="rect">
            <a:avLst/>
          </a:prstGeom>
          <a:solidFill>
            <a:srgbClr val="FF99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429771" y="5898763"/>
            <a:ext cx="1552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New Equipment</a:t>
            </a:r>
            <a:endParaRPr lang="en-US" sz="1200" dirty="0"/>
          </a:p>
        </p:txBody>
      </p:sp>
      <p:cxnSp>
        <p:nvCxnSpPr>
          <p:cNvPr id="11" name="Straight Arrow Connector 10"/>
          <p:cNvCxnSpPr>
            <a:stCxn id="9" idx="3"/>
          </p:cNvCxnSpPr>
          <p:nvPr/>
        </p:nvCxnSpPr>
        <p:spPr>
          <a:xfrm flipV="1">
            <a:off x="1011578" y="6035221"/>
            <a:ext cx="394493" cy="248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887287" y="4899502"/>
            <a:ext cx="17799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To South Coolers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653420" y="5401359"/>
            <a:ext cx="5283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smtClean="0"/>
              <a:t>JOHNSON CONTROL  SYSTEM</a:t>
            </a:r>
            <a:endParaRPr lang="en-US" sz="2000" u="sng" dirty="0"/>
          </a:p>
        </p:txBody>
      </p:sp>
      <p:sp>
        <p:nvSpPr>
          <p:cNvPr id="67" name="TextBox 66"/>
          <p:cNvSpPr txBox="1"/>
          <p:nvPr/>
        </p:nvSpPr>
        <p:spPr>
          <a:xfrm>
            <a:off x="1390650" y="295275"/>
            <a:ext cx="6486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Proposed Configuration – Option 1</a:t>
            </a:r>
            <a:endParaRPr lang="en-US" sz="1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6090" y="2928258"/>
            <a:ext cx="1325296" cy="1032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83949" y="922348"/>
            <a:ext cx="1641807" cy="1280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10067" y="2930008"/>
            <a:ext cx="1325296" cy="1032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9" name="Straight Connector 68"/>
          <p:cNvCxnSpPr/>
          <p:nvPr/>
        </p:nvCxnSpPr>
        <p:spPr>
          <a:xfrm>
            <a:off x="1883949" y="2505533"/>
            <a:ext cx="177754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704852" y="1966447"/>
            <a:ext cx="0" cy="5390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1883949" y="2505533"/>
            <a:ext cx="0" cy="50871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3672715" y="2505533"/>
            <a:ext cx="0" cy="51968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3521983" y="1331826"/>
            <a:ext cx="1334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FAC </a:t>
            </a:r>
            <a:r>
              <a:rPr lang="en-US" sz="1200" b="1" dirty="0" smtClean="0">
                <a:solidFill>
                  <a:srgbClr val="FF0000"/>
                </a:solidFill>
              </a:rPr>
              <a:t>Controller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0" y="3107644"/>
            <a:ext cx="1408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IOM </a:t>
            </a:r>
            <a:r>
              <a:rPr lang="en-US" sz="1200" b="1" dirty="0" err="1" smtClean="0">
                <a:solidFill>
                  <a:srgbClr val="FF0000"/>
                </a:solidFill>
              </a:rPr>
              <a:t>Input/Output</a:t>
            </a:r>
            <a:r>
              <a:rPr lang="en-US" sz="1200" b="1" dirty="0" smtClean="0">
                <a:solidFill>
                  <a:srgbClr val="FF0000"/>
                </a:solidFill>
              </a:rPr>
              <a:t> Modules</a:t>
            </a:r>
            <a:endParaRPr lang="en-US" sz="1200" b="1" dirty="0">
              <a:solidFill>
                <a:srgbClr val="FF0000"/>
              </a:solidFill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>
            <a:off x="3407472" y="3813806"/>
            <a:ext cx="0" cy="9659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3591389" y="3813806"/>
            <a:ext cx="0" cy="96598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>
            <a:off x="3790984" y="3813806"/>
            <a:ext cx="0" cy="9659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3974901" y="3852991"/>
            <a:ext cx="0" cy="92076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962300" y="4899502"/>
            <a:ext cx="1638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To North Coolers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1482485" y="3813806"/>
            <a:ext cx="0" cy="9659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1666402" y="3813806"/>
            <a:ext cx="0" cy="96598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1865997" y="3813806"/>
            <a:ext cx="0" cy="96597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2049914" y="3852991"/>
            <a:ext cx="0" cy="92076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801360" y="1088386"/>
            <a:ext cx="415807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SEQUENCE OF OPERATION:</a:t>
            </a:r>
          </a:p>
          <a:p>
            <a:endParaRPr lang="en-US" sz="1200" dirty="0" smtClean="0"/>
          </a:p>
          <a:p>
            <a:pPr marL="228600" indent="-228600">
              <a:buAutoNum type="arabicPeriod"/>
            </a:pPr>
            <a:r>
              <a:rPr lang="en-US" sz="1200" dirty="0" smtClean="0"/>
              <a:t>When loss of power is detected,  all refrigeration units are disabled, and non essential loads are shed.</a:t>
            </a:r>
          </a:p>
          <a:p>
            <a:pPr marL="228600" indent="-228600"/>
            <a:endParaRPr lang="en-US" sz="1200" dirty="0" smtClean="0"/>
          </a:p>
          <a:p>
            <a:pPr marL="228600" indent="-228600">
              <a:buAutoNum type="arabicPeriod" startAt="2"/>
            </a:pPr>
            <a:r>
              <a:rPr lang="en-US" sz="1200" dirty="0" smtClean="0"/>
              <a:t>The generator starts, and the automatic transfer switch initiates a transfer. </a:t>
            </a:r>
          </a:p>
          <a:p>
            <a:pPr marL="228600" indent="-228600">
              <a:buAutoNum type="arabicPeriod" startAt="2"/>
            </a:pPr>
            <a:endParaRPr lang="en-US" sz="1200" dirty="0" smtClean="0"/>
          </a:p>
          <a:p>
            <a:pPr marL="228600" indent="-228600">
              <a:buAutoNum type="arabicPeriod" startAt="2"/>
            </a:pPr>
            <a:r>
              <a:rPr lang="en-US" sz="1200" dirty="0" smtClean="0"/>
              <a:t>A timing sequence begins that starts each piece of equipment sequentially. </a:t>
            </a:r>
          </a:p>
          <a:p>
            <a:pPr marL="228600" indent="-228600">
              <a:buAutoNum type="arabicPeriod" startAt="2"/>
            </a:pPr>
            <a:endParaRPr lang="en-US" sz="1200" dirty="0" smtClean="0"/>
          </a:p>
          <a:p>
            <a:pPr marL="228600" indent="-228600">
              <a:buAutoNum type="arabicPeriod" startAt="2"/>
            </a:pPr>
            <a:r>
              <a:rPr lang="en-US" sz="1200" dirty="0" smtClean="0"/>
              <a:t>If the generator becomes overloaded, loads will be shed until the generator returns to normal. </a:t>
            </a:r>
          </a:p>
          <a:p>
            <a:pPr marL="228600" indent="-228600">
              <a:buAutoNum type="arabicPeriod" startAt="2"/>
            </a:pPr>
            <a:endParaRPr lang="en-US" sz="1200" dirty="0" smtClean="0"/>
          </a:p>
          <a:p>
            <a:pPr marL="228600" indent="-228600">
              <a:buAutoNum type="arabicPeriod" startAt="2"/>
            </a:pPr>
            <a:r>
              <a:rPr lang="en-US" sz="1200" dirty="0" smtClean="0"/>
              <a:t>When normal power is restored, the system resets, and all equipment will run normally.</a:t>
            </a:r>
          </a:p>
          <a:p>
            <a:pPr marL="228600" indent="-228600">
              <a:buAutoNum type="arabicPeriod" startAt="2"/>
            </a:pP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xmlns="" val="335307516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3246" y="696659"/>
            <a:ext cx="74532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A00CC"/>
                </a:solidFill>
                <a:latin typeface="Andy" pitchFamily="66" charset="0"/>
              </a:rPr>
              <a:t>Option 2 – Swap out Generator and Provide Contactors to Shed Non Essential Loads</a:t>
            </a:r>
            <a:endParaRPr lang="en-US" b="1" dirty="0">
              <a:solidFill>
                <a:srgbClr val="3A00CC"/>
              </a:solidFill>
              <a:latin typeface="Andy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5391" y="2201168"/>
            <a:ext cx="7746520" cy="2062103"/>
          </a:xfrm>
          <a:prstGeom prst="rect">
            <a:avLst/>
          </a:prstGeom>
          <a:noFill/>
          <a:effectLst>
            <a:innerShdw blurRad="63500" dist="50800" dir="8100000">
              <a:prstClr val="black">
                <a:alpha val="50000"/>
              </a:prstClr>
            </a:innerShdw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This Option will provide the following:</a:t>
            </a:r>
          </a:p>
          <a:p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►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Swap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out the 360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KW Generator with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a 480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KW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Generator.  The 480 KW Generator is existing and services another building on the same facility.  The 360 KW generator will replace the 480 KW generator.</a:t>
            </a:r>
          </a:p>
          <a:p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  <a:p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► 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Install </a:t>
            </a:r>
            <a:r>
              <a:rPr lang="en-US" sz="1600" dirty="0">
                <a:solidFill>
                  <a:srgbClr val="3A00CC"/>
                </a:solidFill>
                <a:latin typeface="Andy" pitchFamily="66" charset="0"/>
              </a:rPr>
              <a:t>contactors to shed non essential loads while the generator is running</a:t>
            </a:r>
            <a:r>
              <a:rPr lang="en-US" sz="1600" dirty="0" smtClean="0">
                <a:solidFill>
                  <a:srgbClr val="3A00CC"/>
                </a:solidFill>
                <a:latin typeface="Andy" pitchFamily="66" charset="0"/>
              </a:rPr>
              <a:t>.  They will drop out in the event of a normal power failure and automatically return when power is restored.</a:t>
            </a:r>
            <a:endParaRPr lang="en-US" sz="1600" dirty="0">
              <a:solidFill>
                <a:srgbClr val="3A00CC"/>
              </a:solidFill>
              <a:latin typeface="Andy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011703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Custom 3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01EF72"/>
      </a:accent4>
      <a:accent5>
        <a:srgbClr val="005BD3"/>
      </a:accent5>
      <a:accent6>
        <a:srgbClr val="00FF00"/>
      </a:accent6>
      <a:hlink>
        <a:srgbClr val="00FF00"/>
      </a:hlink>
      <a:folHlink>
        <a:srgbClr val="01E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Custom 32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01EF72"/>
      </a:accent1>
      <a:accent2>
        <a:srgbClr val="00B0F0"/>
      </a:accent2>
      <a:accent3>
        <a:srgbClr val="7900F2"/>
      </a:accent3>
      <a:accent4>
        <a:srgbClr val="32EA00"/>
      </a:accent4>
      <a:accent5>
        <a:srgbClr val="00D4CF"/>
      </a:accent5>
      <a:accent6>
        <a:srgbClr val="F9FF05"/>
      </a:accent6>
      <a:hlink>
        <a:srgbClr val="00FF00"/>
      </a:hlink>
      <a:folHlink>
        <a:srgbClr val="01EF7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24004</TotalTime>
  <Words>867</Words>
  <Application>Microsoft Office PowerPoint</Application>
  <PresentationFormat>On-screen Show (4:3)</PresentationFormat>
  <Paragraphs>275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Custom Design</vt:lpstr>
      <vt:lpstr>Flow</vt:lpstr>
      <vt:lpstr>LAFA Food Distribution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NASA\JSC\ODIN Seat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ODIN Seat User</dc:creator>
  <cp:lastModifiedBy>David</cp:lastModifiedBy>
  <cp:revision>514</cp:revision>
  <dcterms:created xsi:type="dcterms:W3CDTF">2003-01-27T15:59:11Z</dcterms:created>
  <dcterms:modified xsi:type="dcterms:W3CDTF">2013-07-30T18:44:18Z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ACCT02\swiftjb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lpwstr>-1</vt:lpwstr>
  </property>
  <property fmtid="{D5CDD505-2E9C-101B-9397-08002B2CF9AE}" pid="8" name="Allow Footer Overwrite">
    <vt:lpwstr>-1</vt:lpwstr>
  </property>
  <property fmtid="{D5CDD505-2E9C-101B-9397-08002B2CF9AE}" pid="9" name="Multiple Selected">
    <vt:lpwstr>-1</vt:lpwstr>
  </property>
  <property fmtid="{D5CDD505-2E9C-101B-9397-08002B2CF9AE}" pid="10" name="SIPHeaderWording">
    <vt:lpwstr/>
  </property>
  <property fmtid="{D5CDD505-2E9C-101B-9397-08002B2CF9AE}" pid="11" name="SIPLevel">
    <vt:lpwstr>0</vt:lpwstr>
  </property>
</Properties>
</file>