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660"/>
  </p:normalViewPr>
  <p:slideViewPr>
    <p:cSldViewPr>
      <p:cViewPr varScale="1">
        <p:scale>
          <a:sx n="74" d="100"/>
          <a:sy n="74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962EBA8-F339-4F9A-A28C-0C1D4E8C8035}" type="datetimeFigureOut">
              <a:rPr lang="en-US" smtClean="0"/>
              <a:pPr/>
              <a:t>4/15/2011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5189608-4242-4EE9-A66A-9B357EB02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AMBIENT AIR QUALITY MONITORING FOR PM10 AND Pm2.5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ENCE 3323: Introduction to Environmental Engineering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3600"/>
              <a:t>Oxygen Demanding Material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endParaRPr lang="en-US" sz="24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7526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sz="2800"/>
              <a:t> Biochemical Oxygen Demand (BOD)</a:t>
            </a:r>
          </a:p>
          <a:p>
            <a:pPr algn="l"/>
            <a:endParaRPr lang="en-US" sz="2800"/>
          </a:p>
          <a:p>
            <a:pPr algn="l">
              <a:buFontTx/>
              <a:buChar char="•"/>
            </a:pPr>
            <a:r>
              <a:rPr lang="en-US" sz="2800"/>
              <a:t> Chemical Oxygen Demand (COD)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1143000"/>
          </a:xfrm>
        </p:spPr>
        <p:txBody>
          <a:bodyPr/>
          <a:lstStyle/>
          <a:p>
            <a:r>
              <a:rPr lang="en-US" sz="3600"/>
              <a:t>DEFINITION OF BOD</a:t>
            </a:r>
            <a:endParaRPr lang="en-US" sz="24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667000"/>
            <a:ext cx="7467600" cy="1752600"/>
          </a:xfrm>
        </p:spPr>
        <p:txBody>
          <a:bodyPr>
            <a:normAutofit/>
          </a:bodyPr>
          <a:lstStyle/>
          <a:p>
            <a:r>
              <a:rPr lang="en-US" sz="3600" dirty="0"/>
              <a:t>Amount of oxygen consumed </a:t>
            </a:r>
            <a:r>
              <a:rPr lang="en-US" sz="3600" dirty="0" smtClean="0"/>
              <a:t>by microorganisms </a:t>
            </a:r>
            <a:r>
              <a:rPr lang="en-US" sz="3600" dirty="0"/>
              <a:t>as they </a:t>
            </a:r>
            <a:r>
              <a:rPr lang="en-US" sz="3600" dirty="0" smtClean="0"/>
              <a:t>consume biodegradable </a:t>
            </a:r>
            <a:r>
              <a:rPr lang="en-US" sz="3600" dirty="0"/>
              <a:t>organic matter.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sz="3600"/>
              <a:t>Laboratory measurement of BOD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81200"/>
            <a:ext cx="7696200" cy="3581400"/>
          </a:xfrm>
        </p:spPr>
        <p:txBody>
          <a:bodyPr>
            <a:normAutofit fontScale="92500" lnSpcReduction="10000"/>
          </a:bodyPr>
          <a:lstStyle/>
          <a:p>
            <a:pPr algn="l">
              <a:buFontTx/>
              <a:buChar char="•"/>
            </a:pPr>
            <a:r>
              <a:rPr lang="en-US" sz="2800" dirty="0"/>
              <a:t> Prepare Dilution of Wastewater Sample </a:t>
            </a:r>
          </a:p>
          <a:p>
            <a:pPr algn="l">
              <a:buFontTx/>
              <a:buChar char="•"/>
            </a:pPr>
            <a:endParaRPr lang="en-US" sz="2800" dirty="0" smtClean="0"/>
          </a:p>
          <a:p>
            <a:pPr algn="l">
              <a:buFontTx/>
              <a:buChar char="•"/>
            </a:pPr>
            <a:r>
              <a:rPr lang="en-US" sz="2800" dirty="0" smtClean="0"/>
              <a:t>Prepare </a:t>
            </a:r>
            <a:r>
              <a:rPr lang="en-US" sz="2800" dirty="0"/>
              <a:t>a Blank</a:t>
            </a:r>
          </a:p>
          <a:p>
            <a:pPr algn="l">
              <a:buFontTx/>
              <a:buChar char="•"/>
            </a:pPr>
            <a:endParaRPr lang="en-US" sz="2800" dirty="0" smtClean="0"/>
          </a:p>
          <a:p>
            <a:pPr algn="l">
              <a:buFontTx/>
              <a:buChar char="•"/>
            </a:pPr>
            <a:r>
              <a:rPr lang="en-US" sz="2800" dirty="0" smtClean="0"/>
              <a:t> </a:t>
            </a:r>
            <a:r>
              <a:rPr lang="en-US" sz="2800" dirty="0"/>
              <a:t>Incubate Sample and Blank 5 d @ 20 </a:t>
            </a:r>
            <a:r>
              <a:rPr lang="en-US" sz="2800" dirty="0">
                <a:cs typeface="Times New Roman" pitchFamily="18" charset="0"/>
              </a:rPr>
              <a:t>º</a:t>
            </a:r>
            <a:r>
              <a:rPr lang="en-US" sz="2800" dirty="0"/>
              <a:t> C</a:t>
            </a:r>
          </a:p>
          <a:p>
            <a:pPr algn="l">
              <a:buFontTx/>
              <a:buChar char="•"/>
            </a:pPr>
            <a:endParaRPr lang="en-US" sz="2800" dirty="0" smtClean="0"/>
          </a:p>
          <a:p>
            <a:pPr algn="l">
              <a:buFontTx/>
              <a:buChar char="•"/>
            </a:pPr>
            <a:r>
              <a:rPr lang="en-US" sz="2800" dirty="0" smtClean="0"/>
              <a:t> </a:t>
            </a:r>
            <a:r>
              <a:rPr lang="en-US" sz="2800" dirty="0"/>
              <a:t>Measure DO Remaining and Calculate</a:t>
            </a:r>
          </a:p>
          <a:p>
            <a:pPr algn="l"/>
            <a:r>
              <a:rPr lang="en-US" sz="2800" dirty="0"/>
              <a:t>   BOD                                                   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sz="3600"/>
              <a:t>BOD CALCULATION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981200"/>
            <a:ext cx="6400800" cy="1981200"/>
          </a:xfrm>
        </p:spPr>
        <p:txBody>
          <a:bodyPr/>
          <a:lstStyle/>
          <a:p>
            <a:r>
              <a:rPr lang="en-US" sz="3600" dirty="0" err="1"/>
              <a:t>BOD</a:t>
            </a:r>
            <a:r>
              <a:rPr lang="en-US" sz="3600" baseline="-25000" dirty="0" err="1"/>
              <a:t>t</a:t>
            </a:r>
            <a:r>
              <a:rPr lang="en-US" sz="3600" dirty="0"/>
              <a:t>  = (</a:t>
            </a:r>
            <a:r>
              <a:rPr lang="en-US" sz="3600" dirty="0" err="1"/>
              <a:t>DO</a:t>
            </a:r>
            <a:r>
              <a:rPr lang="en-US" sz="3600" baseline="-25000" dirty="0" err="1"/>
              <a:t>b,t</a:t>
            </a:r>
            <a:r>
              <a:rPr lang="en-US" sz="3600" dirty="0"/>
              <a:t> - </a:t>
            </a:r>
            <a:r>
              <a:rPr lang="en-US" sz="3600" dirty="0" err="1"/>
              <a:t>DO</a:t>
            </a:r>
            <a:r>
              <a:rPr lang="en-US" sz="3600" baseline="-25000" dirty="0" err="1"/>
              <a:t>s,t</a:t>
            </a:r>
            <a:r>
              <a:rPr lang="en-US" sz="3600" dirty="0"/>
              <a:t>) (D.F.)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Dilution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Size (%)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= (V of undiluted sample  / V of diluted sample) *100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Dilution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Dilution Factor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=	100  / (Sample Size in %)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PM10 and PM2.5 in Ambient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health impacts of particulate matter (PM) in ambient air?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are the sources of PM emission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are the ambient standards for PM10 and PM2.5? 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are some specific studies that relate PM10 and PM2.5 exposures vs. health effects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/>
          <a:lstStyle/>
          <a:p>
            <a:pPr algn="ctr"/>
            <a:r>
              <a:rPr lang="en-US" sz="2400" dirty="0" smtClean="0"/>
              <a:t>Andersen Dichotomous Sampler</a:t>
            </a:r>
            <a:endParaRPr lang="en-US" sz="2400" dirty="0"/>
          </a:p>
        </p:txBody>
      </p:sp>
      <p:pic>
        <p:nvPicPr>
          <p:cNvPr id="1026" name="Picture 1" descr="Sampling Modu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926227"/>
            <a:ext cx="5181600" cy="591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Flow Controller Module of the Andersen Dichotomous Sampler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 descr="Flow Controling Modu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29653"/>
            <a:ext cx="6858000" cy="632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/>
              <a:t>Virtual Impactor – Point of Separation of Fine and Coarse Particles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1444" y="914400"/>
            <a:ext cx="4848956" cy="594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Installing the Coarse Filter in the Dichotomous Sampler</a:t>
            </a:r>
            <a:endParaRPr lang="en-US" sz="2400" dirty="0"/>
          </a:p>
        </p:txBody>
      </p:sp>
      <p:pic>
        <p:nvPicPr>
          <p:cNvPr id="4098" name="Picture 3" descr="PM10 filter place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6999"/>
            <a:ext cx="9144000" cy="316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Data Obtained from a Study Recently 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990601"/>
          <a:ext cx="9144000" cy="6602807"/>
        </p:xfrm>
        <a:graphic>
          <a:graphicData uri="http://schemas.openxmlformats.org/drawingml/2006/table">
            <a:tbl>
              <a:tblPr/>
              <a:tblGrid>
                <a:gridCol w="530942"/>
                <a:gridCol w="5946058"/>
                <a:gridCol w="609600"/>
                <a:gridCol w="685800"/>
                <a:gridCol w="609600"/>
                <a:gridCol w="762000"/>
              </a:tblGrid>
              <a:tr h="5349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Description of the Parameter Measured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Unit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Run2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Run3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Initial weight of the conditioned coarse filter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mg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122.2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Final weight of the conditioned coarse filter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mg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122.8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122.6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Initial weight of the conditioned fine filter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mg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119.1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119.1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119.1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Final weight of the conditioned fine filter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mg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120.1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121.3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120.8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Initial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rotameter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flow reading for coarse filter (adjusted to site conditions)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Final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rotameter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flow reading for coarse filter (adjusted to site conditions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1.54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Initial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rotameter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flow reading for fine filter (adjusted to site conditions)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Final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rotameter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flow reading for fine filter (adjusted to site conditions)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14.9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14.8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14.9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Site temperature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Deg. C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Site pressure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mmHg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755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758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763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17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sampling time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min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1430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1440</a:t>
                      </a:r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1456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179">
                <a:tc>
                  <a:txBody>
                    <a:bodyPr/>
                    <a:lstStyle/>
                    <a:p>
                      <a:endParaRPr lang="en-US" sz="160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Note:  Standard Ambient Temperature: 0 Deg. C.; Std. Pressure: 760 mm Hg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Calculations Needed for Your Lab Report 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990600"/>
          <a:ext cx="8762999" cy="5088954"/>
        </p:xfrm>
        <a:graphic>
          <a:graphicData uri="http://schemas.openxmlformats.org/drawingml/2006/table">
            <a:tbl>
              <a:tblPr/>
              <a:tblGrid>
                <a:gridCol w="422502"/>
                <a:gridCol w="4850946"/>
                <a:gridCol w="500743"/>
                <a:gridCol w="485095"/>
                <a:gridCol w="469445"/>
                <a:gridCol w="547688"/>
                <a:gridCol w="1486580"/>
              </a:tblGrid>
              <a:tr h="473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No.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Parameter to be Calculated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Unit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 1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 2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Run 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of 3 Runs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Mass increase on coarse filter (Particles &gt;PM2.5  and &lt;PM 10)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Mass increase on fine filter (Particles &lt;PM2.5)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flow rate on coarse filter 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flow rate on fine filter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lpm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air volume sampled for coarse particles (site conditions)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air volume sampled for fine particles (site conditions)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47337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Ambient </a:t>
                      </a: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PM2.5 Concentration at site conditions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µg/m</a:t>
                      </a:r>
                      <a:r>
                        <a:rPr lang="en-US" sz="1400" baseline="300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37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Ambeint</a:t>
                      </a: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PM10 Concentration at site conditions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µg/m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air volume sampled for coarse particles (standard conditions)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2756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Average air volume sampled for fine particles (standard conditions)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47337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Ambeint PM2.5 Concentration at standard conditions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µg/m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37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Ambient </a:t>
                      </a: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PM10 Concentration at standard conditions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µg/m</a:t>
                      </a:r>
                      <a:r>
                        <a:rPr lang="en-US" sz="1400" baseline="300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6019800"/>
            <a:ext cx="807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Did the area sampled comply with the National Ambient Air Quality Standards for PM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and PM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2.5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?  Comment on the attainment status of the region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BOD Experiment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22837"/>
          </a:xfrm>
        </p:spPr>
        <p:txBody>
          <a:bodyPr/>
          <a:lstStyle/>
          <a:p>
            <a:r>
              <a:rPr lang="en-US" dirty="0" smtClean="0"/>
              <a:t>What is BOD and BOD5?</a:t>
            </a:r>
          </a:p>
          <a:p>
            <a:endParaRPr lang="en-US" dirty="0" smtClean="0"/>
          </a:p>
          <a:p>
            <a:r>
              <a:rPr lang="en-US" dirty="0" smtClean="0"/>
              <a:t>What does the value of BOD indicate?</a:t>
            </a:r>
          </a:p>
          <a:p>
            <a:endParaRPr lang="en-US" dirty="0" smtClean="0"/>
          </a:p>
          <a:p>
            <a:r>
              <a:rPr lang="en-US" dirty="0" smtClean="0"/>
              <a:t>Importance of BOD and BOD5 experiments in water and wastewater engineering?</a:t>
            </a:r>
          </a:p>
          <a:p>
            <a:endParaRPr lang="en-US" dirty="0" smtClean="0"/>
          </a:p>
          <a:p>
            <a:r>
              <a:rPr lang="en-US" dirty="0" smtClean="0"/>
              <a:t>What is the procedure?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83</TotalTime>
  <Words>577</Words>
  <Application>Microsoft Office PowerPoint</Application>
  <PresentationFormat>On-screen Show (4:3)</PresentationFormat>
  <Paragraphs>214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Deluxe</vt:lpstr>
      <vt:lpstr>AMBIENT AIR QUALITY MONITORING FOR PM10 AND Pm2.5</vt:lpstr>
      <vt:lpstr>PM10 and PM2.5 in Ambient Air</vt:lpstr>
      <vt:lpstr>Andersen Dichotomous Sampler</vt:lpstr>
      <vt:lpstr>    Flow Controller Module of the Andersen Dichotomous Sampler </vt:lpstr>
      <vt:lpstr>Virtual Impactor – Point of Separation of Fine and Coarse Particles</vt:lpstr>
      <vt:lpstr>Installing the Coarse Filter in the Dichotomous Sampler</vt:lpstr>
      <vt:lpstr>Data Obtained from a Study Recently </vt:lpstr>
      <vt:lpstr>Calculations Needed for Your Lab Report </vt:lpstr>
      <vt:lpstr>BOD Experiment </vt:lpstr>
      <vt:lpstr>Oxygen Demanding Material  </vt:lpstr>
      <vt:lpstr>DEFINITION OF BOD</vt:lpstr>
      <vt:lpstr>Laboratory measurement of BOD</vt:lpstr>
      <vt:lpstr>BOD CALCULATION</vt:lpstr>
      <vt:lpstr>Dilution </vt:lpstr>
      <vt:lpstr>Dilution Factor</vt:lpstr>
    </vt:vector>
  </TitlesOfParts>
  <Company>University of New Orleans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AMBIENT AIR QUALITY MONITORING FOR PM10 AND Pm2.5</dc:title>
  <dc:creator>Dr. B. Kura</dc:creator>
  <cp:lastModifiedBy>Dr. B. Kura</cp:lastModifiedBy>
  <cp:revision>12</cp:revision>
  <dcterms:created xsi:type="dcterms:W3CDTF">2011-04-15T13:07:48Z</dcterms:created>
  <dcterms:modified xsi:type="dcterms:W3CDTF">2011-04-15T15:34:32Z</dcterms:modified>
</cp:coreProperties>
</file>