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8" d="100"/>
          <a:sy n="78" d="100"/>
        </p:scale>
        <p:origin x="-92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2EB1D455-0085-4D16-88C2-8FC9CF3F2F20}" type="datetimeFigureOut">
              <a:rPr lang="en-US" smtClean="0"/>
              <a:pPr/>
              <a:t>9/29/2008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4B30B135-6B22-40A7-8FD9-119D00EDE0B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B1D455-0085-4D16-88C2-8FC9CF3F2F20}"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B1D455-0085-4D16-88C2-8FC9CF3F2F20}"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EB1D455-0085-4D16-88C2-8FC9CF3F2F20}"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2EB1D455-0085-4D16-88C2-8FC9CF3F2F20}" type="datetimeFigureOut">
              <a:rPr lang="en-US" smtClean="0"/>
              <a:pPr/>
              <a:t>9/29/2008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B30B135-6B22-40A7-8FD9-119D00EDE0B6}"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B1D455-0085-4D16-88C2-8FC9CF3F2F20}"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EB1D455-0085-4D16-88C2-8FC9CF3F2F20}" type="datetimeFigureOut">
              <a:rPr lang="en-US" smtClean="0"/>
              <a:pPr/>
              <a:t>9/29/2008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EB1D455-0085-4D16-88C2-8FC9CF3F2F20}" type="datetimeFigureOut">
              <a:rPr lang="en-US" smtClean="0"/>
              <a:pPr/>
              <a:t>9/29/2008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B1D455-0085-4D16-88C2-8FC9CF3F2F20}" type="datetimeFigureOut">
              <a:rPr lang="en-US" smtClean="0"/>
              <a:pPr/>
              <a:t>9/29/2008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EB1D455-0085-4D16-88C2-8FC9CF3F2F20}"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B30B135-6B22-40A7-8FD9-119D00EDE0B6}"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2EB1D455-0085-4D16-88C2-8FC9CF3F2F20}" type="datetimeFigureOut">
              <a:rPr lang="en-US" smtClean="0"/>
              <a:pPr/>
              <a:t>9/29/2008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4B30B135-6B22-40A7-8FD9-119D00EDE0B6}"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EB1D455-0085-4D16-88C2-8FC9CF3F2F20}" type="datetimeFigureOut">
              <a:rPr lang="en-US" smtClean="0"/>
              <a:pPr/>
              <a:t>9/29/2008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4B30B135-6B22-40A7-8FD9-119D00EDE0B6}"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Chapter 20: Entropy and the 2</a:t>
            </a:r>
            <a:r>
              <a:rPr lang="en-US" baseline="30000" dirty="0" smtClean="0"/>
              <a:t>nd</a:t>
            </a:r>
            <a:r>
              <a:rPr lang="en-US" dirty="0" smtClean="0"/>
              <a:t> Law of Thermo</a:t>
            </a:r>
            <a:endParaRPr lang="en-US" dirty="0"/>
          </a:p>
        </p:txBody>
      </p:sp>
      <p:sp>
        <p:nvSpPr>
          <p:cNvPr id="3" name="Subtitle 2"/>
          <p:cNvSpPr>
            <a:spLocks noGrp="1"/>
          </p:cNvSpPr>
          <p:nvPr>
            <p:ph type="subTitle" idx="1"/>
          </p:nvPr>
        </p:nvSpPr>
        <p:spPr/>
        <p:txBody>
          <a:bodyPr/>
          <a:lstStyle/>
          <a:p>
            <a:r>
              <a:rPr lang="en-US" dirty="0" smtClean="0"/>
              <a:t>Entropy versus energy in the real world</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 the energy</a:t>
            </a:r>
            <a:endParaRPr lang="en-US" dirty="0"/>
          </a:p>
        </p:txBody>
      </p:sp>
      <p:sp>
        <p:nvSpPr>
          <p:cNvPr id="3" name="Content Placeholder 2"/>
          <p:cNvSpPr>
            <a:spLocks noGrp="1"/>
          </p:cNvSpPr>
          <p:nvPr>
            <p:ph idx="1"/>
          </p:nvPr>
        </p:nvSpPr>
        <p:spPr/>
        <p:txBody>
          <a:bodyPr/>
          <a:lstStyle/>
          <a:p>
            <a:r>
              <a:rPr lang="en-US" dirty="0" smtClean="0"/>
              <a:t>Firstly, let’s focus on the energy in our closed system.</a:t>
            </a:r>
          </a:p>
          <a:p>
            <a:endParaRPr lang="en-US" dirty="0"/>
          </a:p>
        </p:txBody>
      </p:sp>
      <p:sp>
        <p:nvSpPr>
          <p:cNvPr id="4" name="Rectangle 3"/>
          <p:cNvSpPr/>
          <p:nvPr/>
        </p:nvSpPr>
        <p:spPr>
          <a:xfrm>
            <a:off x="1371600" y="26670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Hot Reservoir</a:t>
            </a:r>
            <a:endParaRPr lang="en-US" dirty="0"/>
          </a:p>
        </p:txBody>
      </p:sp>
      <p:sp>
        <p:nvSpPr>
          <p:cNvPr id="5" name="Rectangle 4"/>
          <p:cNvSpPr/>
          <p:nvPr/>
        </p:nvSpPr>
        <p:spPr>
          <a:xfrm>
            <a:off x="1371600" y="44958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Engine Section</a:t>
            </a:r>
            <a:endParaRPr lang="en-US" dirty="0"/>
          </a:p>
        </p:txBody>
      </p:sp>
      <p:sp>
        <p:nvSpPr>
          <p:cNvPr id="6" name="Rectangle 5"/>
          <p:cNvSpPr/>
          <p:nvPr/>
        </p:nvSpPr>
        <p:spPr>
          <a:xfrm>
            <a:off x="4572000" y="4495800"/>
            <a:ext cx="1219200" cy="6096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t>Cold Reservoir</a:t>
            </a:r>
            <a:endParaRPr lang="en-US" dirty="0"/>
          </a:p>
        </p:txBody>
      </p:sp>
      <p:cxnSp>
        <p:nvCxnSpPr>
          <p:cNvPr id="8" name="Straight Arrow Connector 7"/>
          <p:cNvCxnSpPr/>
          <p:nvPr/>
        </p:nvCxnSpPr>
        <p:spPr>
          <a:xfrm rot="5400000">
            <a:off x="1524000" y="3810000"/>
            <a:ext cx="914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2743200" y="4800600"/>
            <a:ext cx="1676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V="1">
            <a:off x="2743200" y="3657600"/>
            <a:ext cx="914400" cy="762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1752600" y="3657600"/>
            <a:ext cx="492443" cy="369332"/>
          </a:xfrm>
          <a:prstGeom prst="rect">
            <a:avLst/>
          </a:prstGeom>
          <a:noFill/>
        </p:spPr>
        <p:txBody>
          <a:bodyPr wrap="none" rtlCol="0">
            <a:spAutoFit/>
          </a:bodyPr>
          <a:lstStyle/>
          <a:p>
            <a:r>
              <a:rPr lang="en-US" dirty="0" smtClean="0"/>
              <a:t>Q</a:t>
            </a:r>
            <a:r>
              <a:rPr lang="en-US" baseline="-25000" dirty="0" smtClean="0"/>
              <a:t>H</a:t>
            </a:r>
            <a:endParaRPr lang="en-US" baseline="-25000" dirty="0"/>
          </a:p>
        </p:txBody>
      </p:sp>
      <p:sp>
        <p:nvSpPr>
          <p:cNvPr id="14" name="TextBox 13"/>
          <p:cNvSpPr txBox="1"/>
          <p:nvPr/>
        </p:nvSpPr>
        <p:spPr>
          <a:xfrm>
            <a:off x="3429000" y="4724400"/>
            <a:ext cx="533400" cy="369332"/>
          </a:xfrm>
          <a:prstGeom prst="rect">
            <a:avLst/>
          </a:prstGeom>
          <a:noFill/>
        </p:spPr>
        <p:txBody>
          <a:bodyPr wrap="square" rtlCol="0">
            <a:spAutoFit/>
          </a:bodyPr>
          <a:lstStyle/>
          <a:p>
            <a:r>
              <a:rPr lang="en-US" dirty="0" smtClean="0"/>
              <a:t>Q</a:t>
            </a:r>
            <a:r>
              <a:rPr lang="en-US" baseline="-25000" dirty="0" smtClean="0"/>
              <a:t>L</a:t>
            </a:r>
            <a:endParaRPr lang="en-US" baseline="-25000" dirty="0"/>
          </a:p>
        </p:txBody>
      </p:sp>
      <p:sp>
        <p:nvSpPr>
          <p:cNvPr id="15" name="TextBox 14"/>
          <p:cNvSpPr txBox="1"/>
          <p:nvPr/>
        </p:nvSpPr>
        <p:spPr>
          <a:xfrm>
            <a:off x="3048000" y="3962400"/>
            <a:ext cx="381000" cy="369332"/>
          </a:xfrm>
          <a:prstGeom prst="rect">
            <a:avLst/>
          </a:prstGeom>
          <a:noFill/>
        </p:spPr>
        <p:txBody>
          <a:bodyPr wrap="square" rtlCol="0">
            <a:spAutoFit/>
          </a:bodyPr>
          <a:lstStyle/>
          <a:p>
            <a:r>
              <a:rPr lang="en-US" dirty="0" smtClean="0"/>
              <a:t>W</a:t>
            </a:r>
            <a:endParaRPr lang="en-US" dirty="0"/>
          </a:p>
        </p:txBody>
      </p:sp>
      <p:sp>
        <p:nvSpPr>
          <p:cNvPr id="16" name="TextBox 15"/>
          <p:cNvSpPr txBox="1"/>
          <p:nvPr/>
        </p:nvSpPr>
        <p:spPr>
          <a:xfrm>
            <a:off x="2743200" y="2743200"/>
            <a:ext cx="533400" cy="369332"/>
          </a:xfrm>
          <a:prstGeom prst="rect">
            <a:avLst/>
          </a:prstGeom>
          <a:noFill/>
        </p:spPr>
        <p:txBody>
          <a:bodyPr wrap="square" rtlCol="0">
            <a:spAutoFit/>
          </a:bodyPr>
          <a:lstStyle/>
          <a:p>
            <a:r>
              <a:rPr lang="en-US" dirty="0" smtClean="0"/>
              <a:t>T</a:t>
            </a:r>
            <a:r>
              <a:rPr lang="en-US" baseline="-25000" dirty="0" smtClean="0"/>
              <a:t>h</a:t>
            </a:r>
            <a:endParaRPr lang="en-US" baseline="-25000" dirty="0"/>
          </a:p>
        </p:txBody>
      </p:sp>
      <p:sp>
        <p:nvSpPr>
          <p:cNvPr id="17" name="TextBox 16"/>
          <p:cNvSpPr txBox="1"/>
          <p:nvPr/>
        </p:nvSpPr>
        <p:spPr>
          <a:xfrm>
            <a:off x="6019800" y="4419600"/>
            <a:ext cx="457200" cy="369332"/>
          </a:xfrm>
          <a:prstGeom prst="rect">
            <a:avLst/>
          </a:prstGeom>
          <a:noFill/>
        </p:spPr>
        <p:txBody>
          <a:bodyPr wrap="square" rtlCol="0">
            <a:spAutoFit/>
          </a:bodyPr>
          <a:lstStyle/>
          <a:p>
            <a:r>
              <a:rPr lang="en-US" dirty="0" smtClean="0"/>
              <a:t>T</a:t>
            </a:r>
            <a:r>
              <a:rPr lang="en-US" baseline="-25000" dirty="0" smtClean="0"/>
              <a:t>L</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Following the energy</a:t>
            </a:r>
            <a:endParaRPr lang="en-US" dirty="0"/>
          </a:p>
        </p:txBody>
      </p:sp>
      <p:sp>
        <p:nvSpPr>
          <p:cNvPr id="3" name="Content Placeholder 2"/>
          <p:cNvSpPr>
            <a:spLocks noGrp="1"/>
          </p:cNvSpPr>
          <p:nvPr>
            <p:ph idx="1"/>
          </p:nvPr>
        </p:nvSpPr>
        <p:spPr/>
        <p:txBody>
          <a:bodyPr/>
          <a:lstStyle/>
          <a:p>
            <a:r>
              <a:rPr lang="en-US" dirty="0" smtClean="0"/>
              <a:t>Looking at the diagram on the previous slide, the temperature difference between the reservoirs leads to a movement of heat. This is a closed system, so there is no total change in internal energy of the system. As a consequence, if the heat flowing to the cold reservoir is less than the heat that came out of the hot reservoir, then the difference between the two must have been used for work.</a:t>
            </a:r>
          </a:p>
          <a:p>
            <a:r>
              <a:rPr lang="en-US" dirty="0" smtClean="0"/>
              <a:t>ΔE = zero = Q – W.  </a:t>
            </a:r>
            <a:r>
              <a:rPr lang="en-US" dirty="0" err="1" smtClean="0"/>
              <a:t>dQ</a:t>
            </a:r>
            <a:r>
              <a:rPr lang="en-US" dirty="0" smtClean="0"/>
              <a:t> = </a:t>
            </a:r>
            <a:r>
              <a:rPr lang="en-US" dirty="0" err="1" smtClean="0"/>
              <a:t>dW</a:t>
            </a:r>
            <a:r>
              <a:rPr lang="en-US" dirty="0" smtClean="0"/>
              <a:t> = W(hot) – W (cold)</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Entropy change in Carnot</a:t>
            </a:r>
            <a:endParaRPr lang="en-US" dirty="0"/>
          </a:p>
        </p:txBody>
      </p:sp>
      <p:sp>
        <p:nvSpPr>
          <p:cNvPr id="3" name="Content Placeholder 2"/>
          <p:cNvSpPr>
            <a:spLocks noGrp="1"/>
          </p:cNvSpPr>
          <p:nvPr>
            <p:ph idx="1"/>
          </p:nvPr>
        </p:nvSpPr>
        <p:spPr/>
        <p:txBody>
          <a:bodyPr/>
          <a:lstStyle/>
          <a:p>
            <a:r>
              <a:rPr lang="en-US" dirty="0" smtClean="0"/>
              <a:t>By virtue of the 2</a:t>
            </a:r>
            <a:r>
              <a:rPr lang="en-US" baseline="30000" dirty="0" smtClean="0"/>
              <a:t>nd</a:t>
            </a:r>
            <a:r>
              <a:rPr lang="en-US" dirty="0" smtClean="0"/>
              <a:t> law, any heat transfer that results in a temperature difference changes the entropy. Thus, there will be a temperature change as the heat leaves the hot reservoir, and another when it enters the cold reservoir. But, since this process is reversible, total entropy change is zero. </a:t>
            </a:r>
            <a:r>
              <a:rPr lang="el-GR" dirty="0" smtClean="0"/>
              <a:t>Δ</a:t>
            </a:r>
            <a:r>
              <a:rPr lang="en-US" dirty="0" err="1" smtClean="0"/>
              <a:t>S</a:t>
            </a:r>
            <a:r>
              <a:rPr lang="en-US" baseline="-25000" dirty="0" err="1" smtClean="0"/>
              <a:t>tot</a:t>
            </a:r>
            <a:r>
              <a:rPr lang="en-US" baseline="-25000" dirty="0" smtClean="0"/>
              <a:t> </a:t>
            </a:r>
            <a:r>
              <a:rPr lang="en-US" dirty="0" smtClean="0"/>
              <a:t>= </a:t>
            </a:r>
            <a:r>
              <a:rPr lang="el-GR" dirty="0" smtClean="0"/>
              <a:t>Δ</a:t>
            </a:r>
            <a:r>
              <a:rPr lang="en-US" dirty="0" smtClean="0"/>
              <a:t>S</a:t>
            </a:r>
            <a:r>
              <a:rPr lang="en-US" baseline="-25000" dirty="0" smtClean="0"/>
              <a:t>hot</a:t>
            </a:r>
            <a:r>
              <a:rPr lang="en-US" dirty="0" smtClean="0"/>
              <a:t> – </a:t>
            </a:r>
            <a:r>
              <a:rPr lang="el-GR" dirty="0" smtClean="0"/>
              <a:t>Δ</a:t>
            </a:r>
            <a:r>
              <a:rPr lang="en-US" dirty="0" smtClean="0"/>
              <a:t>s</a:t>
            </a:r>
            <a:r>
              <a:rPr lang="en-US" baseline="-25000" dirty="0" smtClean="0"/>
              <a:t>cold</a:t>
            </a:r>
          </a:p>
          <a:p>
            <a:r>
              <a:rPr lang="en-US" dirty="0" smtClean="0"/>
              <a:t>This means we can say that </a:t>
            </a:r>
          </a:p>
          <a:p>
            <a:r>
              <a:rPr lang="en-US" dirty="0" smtClean="0"/>
              <a:t>Q</a:t>
            </a:r>
            <a:r>
              <a:rPr lang="en-US" baseline="-25000" dirty="0" smtClean="0"/>
              <a:t>H</a:t>
            </a:r>
            <a:r>
              <a:rPr lang="en-US" dirty="0" smtClean="0"/>
              <a:t>/T</a:t>
            </a:r>
            <a:r>
              <a:rPr lang="en-US" baseline="-25000" dirty="0" smtClean="0"/>
              <a:t>H</a:t>
            </a:r>
            <a:r>
              <a:rPr lang="en-US" dirty="0" smtClean="0"/>
              <a:t> = Q</a:t>
            </a:r>
            <a:r>
              <a:rPr lang="en-US" baseline="-25000" dirty="0" smtClean="0"/>
              <a:t>L</a:t>
            </a:r>
            <a:r>
              <a:rPr lang="en-US" dirty="0" smtClean="0"/>
              <a:t>/T</a:t>
            </a:r>
            <a:r>
              <a:rPr lang="en-US" baseline="-25000" dirty="0" smtClean="0"/>
              <a:t>L</a:t>
            </a:r>
            <a:endParaRPr lang="en-US" baseline="-250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Efficiency in the Carnot Engine</a:t>
            </a:r>
            <a:endParaRPr lang="en-US" dirty="0"/>
          </a:p>
        </p:txBody>
      </p:sp>
      <p:sp>
        <p:nvSpPr>
          <p:cNvPr id="3" name="Content Placeholder 2"/>
          <p:cNvSpPr>
            <a:spLocks noGrp="1"/>
          </p:cNvSpPr>
          <p:nvPr>
            <p:ph idx="1"/>
          </p:nvPr>
        </p:nvSpPr>
        <p:spPr/>
        <p:txBody>
          <a:bodyPr>
            <a:normAutofit lnSpcReduction="10000"/>
          </a:bodyPr>
          <a:lstStyle/>
          <a:p>
            <a:r>
              <a:rPr lang="en-US" dirty="0" smtClean="0"/>
              <a:t>We define efficiency as the work achieved per heat supplied. </a:t>
            </a:r>
            <a:r>
              <a:rPr lang="el-GR" dirty="0" smtClean="0"/>
              <a:t>ε</a:t>
            </a:r>
            <a:r>
              <a:rPr lang="en-US" dirty="0" smtClean="0"/>
              <a:t> = W/Q</a:t>
            </a:r>
            <a:r>
              <a:rPr lang="en-US" baseline="-25000" dirty="0" smtClean="0"/>
              <a:t>H</a:t>
            </a:r>
          </a:p>
          <a:p>
            <a:r>
              <a:rPr lang="en-US" dirty="0" smtClean="0"/>
              <a:t>Remembering that for the Carnot, W = Q</a:t>
            </a:r>
            <a:r>
              <a:rPr lang="en-US" baseline="-25000" dirty="0" smtClean="0"/>
              <a:t>H</a:t>
            </a:r>
            <a:r>
              <a:rPr lang="en-US" dirty="0" smtClean="0"/>
              <a:t> – Q</a:t>
            </a:r>
            <a:r>
              <a:rPr lang="en-US" baseline="-25000" dirty="0" smtClean="0"/>
              <a:t>L</a:t>
            </a:r>
          </a:p>
          <a:p>
            <a:r>
              <a:rPr lang="en-US" dirty="0" smtClean="0"/>
              <a:t>ε</a:t>
            </a:r>
            <a:r>
              <a:rPr lang="en-US" dirty="0" smtClean="0"/>
              <a:t> = (Q</a:t>
            </a:r>
            <a:r>
              <a:rPr lang="en-US" baseline="-25000" dirty="0" smtClean="0"/>
              <a:t>H</a:t>
            </a:r>
            <a:r>
              <a:rPr lang="en-US" dirty="0" smtClean="0"/>
              <a:t> – Q</a:t>
            </a:r>
            <a:r>
              <a:rPr lang="en-US" baseline="-25000" dirty="0" smtClean="0"/>
              <a:t>L</a:t>
            </a:r>
            <a:r>
              <a:rPr lang="en-US" dirty="0" smtClean="0"/>
              <a:t>) / Q</a:t>
            </a:r>
            <a:r>
              <a:rPr lang="en-US" baseline="-25000" dirty="0" smtClean="0"/>
              <a:t>H</a:t>
            </a:r>
            <a:r>
              <a:rPr lang="en-US" dirty="0" smtClean="0"/>
              <a:t> = 1 – Q</a:t>
            </a:r>
            <a:r>
              <a:rPr lang="en-US" baseline="-25000" dirty="0" smtClean="0"/>
              <a:t>L</a:t>
            </a:r>
            <a:r>
              <a:rPr lang="en-US" dirty="0" smtClean="0"/>
              <a:t>/Q</a:t>
            </a:r>
            <a:r>
              <a:rPr lang="en-US" baseline="-25000" dirty="0" smtClean="0"/>
              <a:t>H</a:t>
            </a:r>
          </a:p>
          <a:p>
            <a:r>
              <a:rPr lang="en-US" dirty="0" err="1" smtClean="0"/>
              <a:t>Remebering</a:t>
            </a:r>
            <a:r>
              <a:rPr lang="en-US" dirty="0" smtClean="0"/>
              <a:t> also that Q</a:t>
            </a:r>
            <a:r>
              <a:rPr lang="en-US" baseline="-25000" dirty="0" smtClean="0"/>
              <a:t>H</a:t>
            </a:r>
            <a:r>
              <a:rPr lang="en-US" dirty="0" smtClean="0"/>
              <a:t>/T</a:t>
            </a:r>
            <a:r>
              <a:rPr lang="en-US" baseline="-25000" dirty="0" smtClean="0"/>
              <a:t>H</a:t>
            </a:r>
            <a:r>
              <a:rPr lang="en-US" dirty="0" smtClean="0"/>
              <a:t> = Q</a:t>
            </a:r>
            <a:r>
              <a:rPr lang="en-US" baseline="-25000" dirty="0" smtClean="0"/>
              <a:t>L</a:t>
            </a:r>
            <a:r>
              <a:rPr lang="en-US" dirty="0" smtClean="0"/>
              <a:t>/T</a:t>
            </a:r>
            <a:r>
              <a:rPr lang="en-US" baseline="-25000" dirty="0" smtClean="0"/>
              <a:t>L</a:t>
            </a:r>
            <a:r>
              <a:rPr lang="en-US" dirty="0" smtClean="0"/>
              <a:t> and rearranging, we get Q</a:t>
            </a:r>
            <a:r>
              <a:rPr lang="en-US" baseline="-25000" dirty="0" smtClean="0"/>
              <a:t>L</a:t>
            </a:r>
            <a:r>
              <a:rPr lang="en-US" dirty="0" smtClean="0"/>
              <a:t>/Q</a:t>
            </a:r>
            <a:r>
              <a:rPr lang="en-US" baseline="-25000" dirty="0" smtClean="0"/>
              <a:t>H</a:t>
            </a:r>
            <a:r>
              <a:rPr lang="en-US" dirty="0" smtClean="0"/>
              <a:t> = T</a:t>
            </a:r>
            <a:r>
              <a:rPr lang="en-US" baseline="-25000" dirty="0" smtClean="0"/>
              <a:t>L</a:t>
            </a:r>
            <a:r>
              <a:rPr lang="en-US" dirty="0" smtClean="0"/>
              <a:t>/T</a:t>
            </a:r>
            <a:r>
              <a:rPr lang="en-US" baseline="-25000" dirty="0" smtClean="0"/>
              <a:t>H</a:t>
            </a:r>
          </a:p>
          <a:p>
            <a:r>
              <a:rPr lang="en-US" dirty="0" smtClean="0"/>
              <a:t>Thus, </a:t>
            </a:r>
            <a:r>
              <a:rPr lang="el-GR" dirty="0" smtClean="0"/>
              <a:t>ε</a:t>
            </a:r>
            <a:r>
              <a:rPr lang="en-US" dirty="0" smtClean="0"/>
              <a:t> = 1 – T</a:t>
            </a:r>
            <a:r>
              <a:rPr lang="en-US" baseline="-25000" dirty="0" smtClean="0"/>
              <a:t>L</a:t>
            </a:r>
            <a:r>
              <a:rPr lang="en-US" dirty="0" smtClean="0"/>
              <a:t>/T</a:t>
            </a:r>
            <a:r>
              <a:rPr lang="en-US" baseline="-25000" dirty="0" smtClean="0"/>
              <a:t>H</a:t>
            </a:r>
          </a:p>
          <a:p>
            <a:r>
              <a:rPr lang="en-US" dirty="0" smtClean="0"/>
              <a:t>This makes efficiency a maximum at 100%, and a minimum of zero, when there is no temperature difference between the reservoirs.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Carnot Refrigerators</a:t>
            </a:r>
            <a:endParaRPr lang="en-US" dirty="0"/>
          </a:p>
        </p:txBody>
      </p:sp>
      <p:sp>
        <p:nvSpPr>
          <p:cNvPr id="3" name="Content Placeholder 2"/>
          <p:cNvSpPr>
            <a:spLocks noGrp="1"/>
          </p:cNvSpPr>
          <p:nvPr>
            <p:ph idx="1"/>
          </p:nvPr>
        </p:nvSpPr>
        <p:spPr/>
        <p:txBody>
          <a:bodyPr/>
          <a:lstStyle/>
          <a:p>
            <a:r>
              <a:rPr lang="en-US" dirty="0" smtClean="0"/>
              <a:t>An ideal refrigerator is one which works as a completely reversible closed system. To accomplish this, there must be no losses due to heat, friction, etc. This is called a Carnot refrigerator. Efficiency in a Carnot refrigerator is visualized using a coefficient of performance. We use the variable K to represent this, and the meaning of this value is what we want to achieve in the low temp reservoir Q</a:t>
            </a:r>
            <a:r>
              <a:rPr lang="en-US" baseline="-25000" dirty="0" smtClean="0"/>
              <a:t>L</a:t>
            </a:r>
            <a:r>
              <a:rPr lang="en-US" dirty="0" smtClean="0"/>
              <a:t> divided by what we pay to get it (Work). K = Q</a:t>
            </a:r>
            <a:r>
              <a:rPr lang="en-US" baseline="-25000" dirty="0" smtClean="0"/>
              <a:t>L</a:t>
            </a:r>
            <a:r>
              <a:rPr lang="en-US" dirty="0" smtClean="0"/>
              <a:t>/W = T</a:t>
            </a:r>
            <a:r>
              <a:rPr lang="en-US" baseline="-25000" dirty="0" smtClean="0"/>
              <a:t>L</a:t>
            </a:r>
            <a:r>
              <a:rPr lang="en-US" dirty="0" smtClean="0"/>
              <a:t>/(T</a:t>
            </a:r>
            <a:r>
              <a:rPr lang="en-US" baseline="-25000" dirty="0" smtClean="0"/>
              <a:t>H</a:t>
            </a:r>
            <a:r>
              <a:rPr lang="en-US" dirty="0" smtClean="0"/>
              <a:t>-T</a:t>
            </a:r>
            <a:r>
              <a:rPr lang="en-US" baseline="-25000" dirty="0" smtClean="0"/>
              <a:t>L</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r>
              <a:rPr lang="en-US" baseline="30000" dirty="0" smtClean="0"/>
              <a:t>nd</a:t>
            </a:r>
            <a:r>
              <a:rPr lang="en-US" dirty="0" smtClean="0"/>
              <a:t> Law Restated</a:t>
            </a:r>
            <a:endParaRPr lang="en-US" dirty="0"/>
          </a:p>
        </p:txBody>
      </p:sp>
      <p:sp>
        <p:nvSpPr>
          <p:cNvPr id="3" name="Content Placeholder 2"/>
          <p:cNvSpPr>
            <a:spLocks noGrp="1"/>
          </p:cNvSpPr>
          <p:nvPr>
            <p:ph idx="1"/>
          </p:nvPr>
        </p:nvSpPr>
        <p:spPr/>
        <p:txBody>
          <a:bodyPr/>
          <a:lstStyle/>
          <a:p>
            <a:r>
              <a:rPr lang="en-US" dirty="0" smtClean="0"/>
              <a:t>After drudging through the Carnot engine, and the Carnot refrigerator, another view of the 2</a:t>
            </a:r>
            <a:r>
              <a:rPr lang="en-US" baseline="30000" dirty="0" smtClean="0"/>
              <a:t>nd</a:t>
            </a:r>
            <a:r>
              <a:rPr lang="en-US" dirty="0" smtClean="0"/>
              <a:t> law appears. Since the efficiency of an engine cannot exceed 1 (you can’t get out more than you put in), then Q</a:t>
            </a:r>
            <a:r>
              <a:rPr lang="en-US" baseline="-25000" dirty="0" smtClean="0"/>
              <a:t>H</a:t>
            </a:r>
            <a:r>
              <a:rPr lang="en-US" dirty="0" smtClean="0"/>
              <a:t> – Q</a:t>
            </a:r>
            <a:r>
              <a:rPr lang="en-US" baseline="-25000" dirty="0" smtClean="0"/>
              <a:t>L</a:t>
            </a:r>
            <a:r>
              <a:rPr lang="en-US" dirty="0" smtClean="0"/>
              <a:t> can never be negative. Thus, heat can only flow from higher temps to lower temps, and never in reverse.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Irreversible Processes</a:t>
            </a:r>
            <a:endParaRPr lang="en-US" dirty="0"/>
          </a:p>
        </p:txBody>
      </p:sp>
      <p:sp>
        <p:nvSpPr>
          <p:cNvPr id="3" name="Content Placeholder 2"/>
          <p:cNvSpPr>
            <a:spLocks noGrp="1"/>
          </p:cNvSpPr>
          <p:nvPr>
            <p:ph idx="1"/>
          </p:nvPr>
        </p:nvSpPr>
        <p:spPr/>
        <p:txBody>
          <a:bodyPr>
            <a:normAutofit lnSpcReduction="10000"/>
          </a:bodyPr>
          <a:lstStyle/>
          <a:p>
            <a:r>
              <a:rPr lang="en-US" dirty="0" smtClean="0"/>
              <a:t>Some processes in nature are irreversible, within the confines of nature itself. This is not because of a limit in the energy of the reactions, nor is it an issue of impossibility. Instead, it is easiest to consider this as a matter of disorder. As an example, let a bottle fall off your kitchen counter. When it hits the ground, it shatters. The energy that is released from the bonds in the glass is not lost. There is enough energy to reassemble the bottle. However, if nature reassembled the bottle, you would probably run from the room screaming.</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Irreversible Processes cont’d</a:t>
            </a:r>
            <a:endParaRPr lang="en-US" dirty="0"/>
          </a:p>
        </p:txBody>
      </p:sp>
      <p:sp>
        <p:nvSpPr>
          <p:cNvPr id="3" name="Content Placeholder 2"/>
          <p:cNvSpPr>
            <a:spLocks noGrp="1"/>
          </p:cNvSpPr>
          <p:nvPr>
            <p:ph idx="1"/>
          </p:nvPr>
        </p:nvSpPr>
        <p:spPr/>
        <p:txBody>
          <a:bodyPr/>
          <a:lstStyle/>
          <a:p>
            <a:r>
              <a:rPr lang="en-US" dirty="0" smtClean="0"/>
              <a:t>Up until this point, we have generally considered energy as the defining point in reactions. Since there is enough energy for this process to reverse, why doesn’t it? Well, what is the big difference between the molecules of the bottle before it breaks, and after? The molecules are more ordered prior to the break. The disorder that is created in the system is the part that is not reversible. Thus, we use the term irreversible process. The term we use to represent this “disorder” is entropy.</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Entropy in an irreversible process</a:t>
            </a:r>
            <a:endParaRPr lang="en-US" dirty="0"/>
          </a:p>
        </p:txBody>
      </p:sp>
      <p:sp>
        <p:nvSpPr>
          <p:cNvPr id="3" name="Content Placeholder 2"/>
          <p:cNvSpPr>
            <a:spLocks noGrp="1"/>
          </p:cNvSpPr>
          <p:nvPr>
            <p:ph idx="1"/>
          </p:nvPr>
        </p:nvSpPr>
        <p:spPr/>
        <p:txBody>
          <a:bodyPr/>
          <a:lstStyle/>
          <a:p>
            <a:r>
              <a:rPr lang="en-US" dirty="0" smtClean="0"/>
              <a:t>If an irreversible process occurs within a closed system, the entropy of the system always increases and never decreases.</a:t>
            </a:r>
          </a:p>
          <a:p>
            <a:endParaRPr lang="en-US" dirty="0" smtClean="0"/>
          </a:p>
          <a:p>
            <a:r>
              <a:rPr lang="en-US" dirty="0" smtClean="0"/>
              <a:t>When considering the meaning of this law, remember our example of the broken bottle. When the bottle broke, its molecules became less ordered. Thus, its value of disorder increased. This is the entropy value that we are talking about. (Note: this is a crude example meant to help you visualize)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Change in entropy defined</a:t>
            </a:r>
            <a:endParaRPr lang="en-US" dirty="0"/>
          </a:p>
        </p:txBody>
      </p:sp>
      <p:sp>
        <p:nvSpPr>
          <p:cNvPr id="3" name="Content Placeholder 2"/>
          <p:cNvSpPr>
            <a:spLocks noGrp="1"/>
          </p:cNvSpPr>
          <p:nvPr>
            <p:ph idx="1"/>
          </p:nvPr>
        </p:nvSpPr>
        <p:spPr/>
        <p:txBody>
          <a:bodyPr/>
          <a:lstStyle/>
          <a:p>
            <a:r>
              <a:rPr lang="en-US" dirty="0" smtClean="0"/>
              <a:t>We use the variable S to represent entropy.</a:t>
            </a:r>
          </a:p>
          <a:p>
            <a:r>
              <a:rPr lang="en-US" dirty="0" smtClean="0"/>
              <a:t>ΔS = ∫ </a:t>
            </a:r>
            <a:r>
              <a:rPr lang="en-US" dirty="0" err="1" smtClean="0"/>
              <a:t>dQ</a:t>
            </a:r>
            <a:r>
              <a:rPr lang="en-US" dirty="0" smtClean="0"/>
              <a:t>/T   from T(init) to T(final) [Formula 1]</a:t>
            </a:r>
          </a:p>
          <a:p>
            <a:r>
              <a:rPr lang="en-US" dirty="0" smtClean="0"/>
              <a:t>The path that the system takes from the initial state, to the final state does not matter for the determination of entropy change, only the initial temp, final temp and the heat change required to accomplish this temperature change.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Isothermal Processes</a:t>
            </a:r>
            <a:endParaRPr lang="en-US" dirty="0"/>
          </a:p>
        </p:txBody>
      </p:sp>
      <p:sp>
        <p:nvSpPr>
          <p:cNvPr id="3" name="Content Placeholder 2"/>
          <p:cNvSpPr>
            <a:spLocks noGrp="1"/>
          </p:cNvSpPr>
          <p:nvPr>
            <p:ph idx="1"/>
          </p:nvPr>
        </p:nvSpPr>
        <p:spPr/>
        <p:txBody>
          <a:bodyPr/>
          <a:lstStyle/>
          <a:p>
            <a:r>
              <a:rPr lang="en-US" dirty="0" smtClean="0"/>
              <a:t>Consider an isothermal process, like allowing a gas to freely expand into an empty space. Since the temperature in the system will not change under free expansion, the change in entropy is simply the sum of the heat exchanged divided by the temperature of the system. This is the easiest process by which to calculate the change in entropy of a system.</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use formula 1?</a:t>
            </a:r>
            <a:endParaRPr lang="en-US" dirty="0"/>
          </a:p>
        </p:txBody>
      </p:sp>
      <p:sp>
        <p:nvSpPr>
          <p:cNvPr id="3" name="Content Placeholder 2"/>
          <p:cNvSpPr>
            <a:spLocks noGrp="1"/>
          </p:cNvSpPr>
          <p:nvPr>
            <p:ph idx="1"/>
          </p:nvPr>
        </p:nvSpPr>
        <p:spPr/>
        <p:txBody>
          <a:bodyPr/>
          <a:lstStyle/>
          <a:p>
            <a:r>
              <a:rPr lang="en-US" dirty="0" smtClean="0"/>
              <a:t>Let’s calculate the change in entropy as water moves from 20 to 25 degrees </a:t>
            </a:r>
            <a:r>
              <a:rPr lang="en-US" dirty="0" err="1" smtClean="0"/>
              <a:t>celsius</a:t>
            </a:r>
            <a:r>
              <a:rPr lang="en-US" dirty="0" smtClean="0"/>
              <a:t>. First, we need to consider the </a:t>
            </a:r>
            <a:r>
              <a:rPr lang="en-US" dirty="0" err="1" smtClean="0"/>
              <a:t>dQ</a:t>
            </a:r>
            <a:r>
              <a:rPr lang="en-US" dirty="0" smtClean="0"/>
              <a:t> portion. The heat required to raise the temp of the water is Q = mc</a:t>
            </a:r>
            <a:r>
              <a:rPr lang="el-GR" dirty="0" smtClean="0"/>
              <a:t>Δ</a:t>
            </a:r>
            <a:r>
              <a:rPr lang="en-US" dirty="0" smtClean="0"/>
              <a:t>T, so </a:t>
            </a:r>
            <a:r>
              <a:rPr lang="en-US" dirty="0" err="1" smtClean="0"/>
              <a:t>dQ</a:t>
            </a:r>
            <a:r>
              <a:rPr lang="en-US" dirty="0" smtClean="0"/>
              <a:t> = mc </a:t>
            </a:r>
            <a:r>
              <a:rPr lang="en-US" dirty="0" err="1" smtClean="0"/>
              <a:t>dT</a:t>
            </a:r>
            <a:r>
              <a:rPr lang="en-US" dirty="0" smtClean="0"/>
              <a:t>. Plugging this into formula 1 gives:</a:t>
            </a:r>
          </a:p>
          <a:p>
            <a:r>
              <a:rPr lang="en-US" dirty="0" smtClean="0"/>
              <a:t>ΔS = ∫mc </a:t>
            </a:r>
            <a:r>
              <a:rPr lang="en-US" dirty="0" err="1" smtClean="0"/>
              <a:t>dT</a:t>
            </a:r>
            <a:r>
              <a:rPr lang="en-US" dirty="0" smtClean="0"/>
              <a:t>/T = mc ∫</a:t>
            </a:r>
            <a:r>
              <a:rPr lang="en-US" dirty="0" err="1" smtClean="0"/>
              <a:t>dT</a:t>
            </a:r>
            <a:r>
              <a:rPr lang="en-US" dirty="0" smtClean="0"/>
              <a:t>/T = mc </a:t>
            </a:r>
            <a:r>
              <a:rPr lang="en-US" dirty="0" err="1" smtClean="0"/>
              <a:t>ln</a:t>
            </a:r>
            <a:r>
              <a:rPr lang="en-US" dirty="0" smtClean="0"/>
              <a:t> (T </a:t>
            </a:r>
            <a:r>
              <a:rPr lang="en-US" baseline="-25000" dirty="0" smtClean="0"/>
              <a:t>f</a:t>
            </a:r>
            <a:r>
              <a:rPr lang="en-US" dirty="0" smtClean="0"/>
              <a:t>/T</a:t>
            </a:r>
            <a:r>
              <a:rPr lang="en-US" baseline="-25000" dirty="0" smtClean="0"/>
              <a:t>i</a:t>
            </a:r>
            <a:r>
              <a:rPr lang="en-US" dirty="0" smtClean="0"/>
              <a:t>)</a:t>
            </a:r>
          </a:p>
          <a:p>
            <a:r>
              <a:rPr lang="en-US" dirty="0" smtClean="0"/>
              <a:t>This can be expanded, should the water move from one phase to another. Simply put in the appropriate equation for Q and reintegrate.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2</a:t>
            </a:r>
            <a:r>
              <a:rPr lang="en-US" baseline="30000" dirty="0" smtClean="0"/>
              <a:t>nd</a:t>
            </a:r>
            <a:r>
              <a:rPr lang="en-US" dirty="0" smtClean="0"/>
              <a:t> Law of Thermodynamics</a:t>
            </a:r>
            <a:endParaRPr lang="en-US" dirty="0"/>
          </a:p>
        </p:txBody>
      </p:sp>
      <p:sp>
        <p:nvSpPr>
          <p:cNvPr id="3" name="Content Placeholder 2"/>
          <p:cNvSpPr>
            <a:spLocks noGrp="1"/>
          </p:cNvSpPr>
          <p:nvPr>
            <p:ph idx="1"/>
          </p:nvPr>
        </p:nvSpPr>
        <p:spPr/>
        <p:txBody>
          <a:bodyPr>
            <a:normAutofit lnSpcReduction="10000"/>
          </a:bodyPr>
          <a:lstStyle/>
          <a:p>
            <a:pPr>
              <a:buNone/>
            </a:pPr>
            <a:r>
              <a:rPr lang="en-US" dirty="0" smtClean="0"/>
              <a:t>If a process occurs within a closed system, the entropy of the system increases for irreversible processes and remains constant for reversible processes. It never decreases.</a:t>
            </a:r>
          </a:p>
          <a:p>
            <a:pPr>
              <a:buNone/>
            </a:pPr>
            <a:endParaRPr lang="en-US" dirty="0" smtClean="0"/>
          </a:p>
          <a:p>
            <a:pPr>
              <a:buNone/>
            </a:pPr>
            <a:r>
              <a:rPr lang="en-US" dirty="0" smtClean="0"/>
              <a:t>The important part of this law is the three word sentence at the end. Nature does not create order out of disorder. If you poked a hole in a helium balloon, and all of the air leaked out, you would not expect the balloon to spontaneously re-inflate with the same air molecules.</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Ideal Engines: The Carnot Engine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We will now turn our attention to using heat to accomplish work. Back in chapter 18 we alluded to heating air inside of a piston to cause expansion of the gas. This expansion does work. This is the principle behind the Carnot engine. Being more specific, and setting up a closed system, we build an engine between two reservoirs of different temperatures. By law, heat will travel from the warmer reservoir towards the cooler reservoir. Along the way, we insert a piston chamber that allows some of the heat to increase the internal energy of the system. This increase in energy causes work to be done. The amount of heat that does not perform work, travels to the cool reservoir.</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168</TotalTime>
  <Words>1258</Words>
  <Application>Microsoft Office PowerPoint</Application>
  <PresentationFormat>On-screen Show (4:3)</PresentationFormat>
  <Paragraphs>54</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Flow</vt:lpstr>
      <vt:lpstr>Chapter 20: Entropy and the 2nd Law of Thermo</vt:lpstr>
      <vt:lpstr>Irreversible Processes</vt:lpstr>
      <vt:lpstr>Irreversible Processes cont’d</vt:lpstr>
      <vt:lpstr>Entropy in an irreversible process</vt:lpstr>
      <vt:lpstr>Change in entropy defined</vt:lpstr>
      <vt:lpstr>Isothermal Processes</vt:lpstr>
      <vt:lpstr>How to use formula 1?</vt:lpstr>
      <vt:lpstr>2nd Law of Thermodynamics</vt:lpstr>
      <vt:lpstr>Ideal Engines: The Carnot Engine</vt:lpstr>
      <vt:lpstr>Follow the energy</vt:lpstr>
      <vt:lpstr>Following the energy</vt:lpstr>
      <vt:lpstr>Entropy change in Carnot</vt:lpstr>
      <vt:lpstr>Efficiency in the Carnot Engine</vt:lpstr>
      <vt:lpstr>Carnot Refrigerators</vt:lpstr>
      <vt:lpstr>2nd Law Restated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20: Entropy and the 2nd Law of Thermo</dc:title>
  <dc:creator>dscherer2</dc:creator>
  <cp:lastModifiedBy>dscherer2</cp:lastModifiedBy>
  <cp:revision>19</cp:revision>
  <dcterms:created xsi:type="dcterms:W3CDTF">2008-09-30T01:41:23Z</dcterms:created>
  <dcterms:modified xsi:type="dcterms:W3CDTF">2008-09-30T05:00:45Z</dcterms:modified>
</cp:coreProperties>
</file>